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642" r:id="rId3"/>
    <p:sldId id="400" r:id="rId4"/>
    <p:sldId id="305" r:id="rId5"/>
    <p:sldId id="304" r:id="rId6"/>
    <p:sldId id="644" r:id="rId7"/>
    <p:sldId id="598" r:id="rId8"/>
    <p:sldId id="717" r:id="rId9"/>
    <p:sldId id="495" r:id="rId10"/>
    <p:sldId id="427" r:id="rId11"/>
    <p:sldId id="439" r:id="rId12"/>
    <p:sldId id="377" r:id="rId13"/>
    <p:sldId id="494" r:id="rId14"/>
    <p:sldId id="643" r:id="rId15"/>
    <p:sldId id="498" r:id="rId16"/>
    <p:sldId id="589" r:id="rId17"/>
    <p:sldId id="612" r:id="rId18"/>
    <p:sldId id="613" r:id="rId19"/>
    <p:sldId id="594" r:id="rId20"/>
    <p:sldId id="637" r:id="rId21"/>
    <p:sldId id="638" r:id="rId22"/>
    <p:sldId id="641" r:id="rId23"/>
    <p:sldId id="595" r:id="rId24"/>
    <p:sldId id="636" r:id="rId25"/>
    <p:sldId id="639" r:id="rId26"/>
    <p:sldId id="453" r:id="rId27"/>
    <p:sldId id="631" r:id="rId28"/>
    <p:sldId id="632" r:id="rId29"/>
    <p:sldId id="619" r:id="rId30"/>
    <p:sldId id="634" r:id="rId31"/>
    <p:sldId id="623" r:id="rId32"/>
    <p:sldId id="633" r:id="rId33"/>
    <p:sldId id="635" r:id="rId34"/>
    <p:sldId id="617" r:id="rId35"/>
    <p:sldId id="451" r:id="rId36"/>
    <p:sldId id="463" r:id="rId37"/>
    <p:sldId id="627" r:id="rId38"/>
    <p:sldId id="628" r:id="rId39"/>
    <p:sldId id="626" r:id="rId40"/>
    <p:sldId id="718" r:id="rId41"/>
    <p:sldId id="450" r:id="rId42"/>
    <p:sldId id="616" r:id="rId43"/>
    <p:sldId id="452" r:id="rId44"/>
    <p:sldId id="602" r:id="rId45"/>
  </p:sldIdLst>
  <p:sldSz cx="9144000" cy="6858000" type="screen4x3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trba Radim" initials="KR" lastIdx="1" clrIdx="0">
    <p:extLst>
      <p:ext uri="{19B8F6BF-5375-455C-9EA6-DF929625EA0E}">
        <p15:presenceInfo xmlns:p15="http://schemas.microsoft.com/office/powerpoint/2012/main" userId="S::kotrba@ftz.czu.cz::cb6c6075-56b5-46b1-a169-8165120d79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 autoAdjust="0"/>
    <p:restoredTop sz="94673" autoAdjust="0"/>
  </p:normalViewPr>
  <p:slideViewPr>
    <p:cSldViewPr>
      <p:cViewPr varScale="1">
        <p:scale>
          <a:sx n="124" d="100"/>
          <a:sy n="124" d="100"/>
        </p:scale>
        <p:origin x="122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3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7F68D-F6BF-4BCF-B4F4-ADE09F91311E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50393-D6CA-48C2-9C93-00E6C36F7C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2213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A94D197-9371-4206-9801-1F3FF2FC3BC0}" type="datetimeFigureOut">
              <a:rPr lang="cs-CZ" smtClean="0"/>
              <a:pPr/>
              <a:t>10.02.2021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16C929C-AB15-4775-89CC-442F41B889C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961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40DB2-9CC5-455F-864B-CC33C74F33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5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cs-CZ" dirty="0"/>
              <a:t>Trees are essential to agriculture. Most of these words, which are used to describe more sustainable forms of agriculture, mean much the same thing: add perennials like trees; exploit local ecosystem services, and think before you spray. Trees are almost always part of the mix. </a:t>
            </a: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F0D197-CACF-4A8D-99D2-5FA69421A137}" type="slidenum">
              <a:rPr lang="en-US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The good news is that farming</a:t>
            </a:r>
            <a:r>
              <a:rPr lang="en-US" baseline="0" dirty="0">
                <a:latin typeface="Calibri" charset="0"/>
              </a:rPr>
              <a:t> can easily go from being a net emissions source to becoming a net sink. </a:t>
            </a:r>
            <a:endParaRPr lang="en-US" dirty="0">
              <a:latin typeface="Calibri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877" indent="-285722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888" indent="-22857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043" indent="-22857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198" indent="-22857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353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F42094A-DE14-0242-A807-7EF4EC508082}" type="slidenum">
              <a:rPr lang="fr-FR">
                <a:latin typeface="Calibri" charset="0"/>
              </a:rPr>
              <a:pPr eaLnBrk="1" hangingPunct="1"/>
              <a:t>11</a:t>
            </a:fld>
            <a:endParaRPr lang="fr-FR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5C1D3B-FEF5-4853-94ED-7537234C69C9}" type="slidenum">
              <a:rPr lang="fr-FR" altLang="fr-FR"/>
              <a:pPr/>
              <a:t>13</a:t>
            </a:fld>
            <a:endParaRPr lang="fr-FR" altLang="fr-FR"/>
          </a:p>
        </p:txBody>
      </p:sp>
      <p:sp>
        <p:nvSpPr>
          <p:cNvPr id="134145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1" tIns="44996" rIns="89991" bIns="44996"/>
          <a:lstStyle/>
          <a:p>
            <a:pPr hangingPunct="1">
              <a:lnSpc>
                <a:spcPct val="100000"/>
              </a:lnSpc>
            </a:pPr>
            <a:fld id="{E1DC123A-E55E-42F6-9D91-E041D77BE376}" type="slidenum">
              <a:rPr lang="fr-FR" altLang="fr-FR">
                <a:solidFill>
                  <a:srgbClr val="000000"/>
                </a:solidFill>
                <a:latin typeface="Calibri" charset="0"/>
              </a:rPr>
              <a:pPr hangingPunct="1">
                <a:lnSpc>
                  <a:spcPct val="100000"/>
                </a:lnSpc>
              </a:pPr>
              <a:t>13</a:t>
            </a:fld>
            <a:endParaRPr lang="fr-FR" altLang="fr-FR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3414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normAutofit fontScale="25000" lnSpcReduction="20000"/>
          </a:bodyPr>
          <a:lstStyle/>
          <a:p>
            <a:pPr eaLnBrk="1">
              <a:spcBef>
                <a:spcPct val="0"/>
              </a:spcBef>
            </a:pPr>
            <a:r>
              <a:rPr lang="fr-FR" altLang="fr-FR" sz="2000" dirty="0">
                <a:latin typeface="Arial" charset="0"/>
                <a:ea typeface="Microsoft YaHei" charset="-122"/>
              </a:rPr>
              <a:t>The Land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Equivalency</a:t>
            </a:r>
            <a:r>
              <a:rPr lang="fr-FR" altLang="fr-FR" sz="2000" dirty="0">
                <a:latin typeface="Arial" charset="0"/>
                <a:ea typeface="Microsoft YaHei" charset="-122"/>
              </a:rPr>
              <a:t> Ratio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is</a:t>
            </a:r>
            <a:r>
              <a:rPr lang="fr-FR" altLang="fr-FR" sz="2000" dirty="0">
                <a:latin typeface="Arial" charset="0"/>
                <a:ea typeface="Microsoft YaHei" charset="-122"/>
              </a:rPr>
              <a:t> the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amount</a:t>
            </a:r>
            <a:r>
              <a:rPr lang="fr-FR" altLang="fr-FR" sz="2000" dirty="0">
                <a:latin typeface="Arial" charset="0"/>
                <a:ea typeface="Microsoft YaHei" charset="-122"/>
              </a:rPr>
              <a:t> of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monocrop</a:t>
            </a:r>
            <a:r>
              <a:rPr lang="fr-FR" altLang="fr-FR" sz="2000" dirty="0">
                <a:latin typeface="Arial" charset="0"/>
                <a:ea typeface="Microsoft YaHei" charset="-122"/>
              </a:rPr>
              <a:t>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farmland</a:t>
            </a:r>
            <a:r>
              <a:rPr lang="fr-FR" altLang="fr-FR" sz="2000" dirty="0">
                <a:latin typeface="Arial" charset="0"/>
                <a:ea typeface="Microsoft YaHei" charset="-122"/>
              </a:rPr>
              <a:t> and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monocrop</a:t>
            </a:r>
            <a:r>
              <a:rPr lang="fr-FR" altLang="fr-FR" sz="2000" dirty="0">
                <a:latin typeface="Arial" charset="0"/>
                <a:ea typeface="Microsoft YaHei" charset="-122"/>
              </a:rPr>
              <a:t>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forest</a:t>
            </a:r>
            <a:r>
              <a:rPr lang="fr-FR" altLang="fr-FR" sz="2000" dirty="0">
                <a:latin typeface="Arial" charset="0"/>
                <a:ea typeface="Microsoft YaHei" charset="-122"/>
              </a:rPr>
              <a:t>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you</a:t>
            </a:r>
            <a:r>
              <a:rPr lang="fr-FR" altLang="fr-FR" sz="2000" dirty="0">
                <a:latin typeface="Arial" charset="0"/>
                <a:ea typeface="Microsoft YaHei" charset="-122"/>
              </a:rPr>
              <a:t>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need</a:t>
            </a:r>
            <a:r>
              <a:rPr lang="fr-FR" altLang="fr-FR" sz="2000" dirty="0">
                <a:latin typeface="Arial" charset="0"/>
                <a:ea typeface="Microsoft YaHei" charset="-122"/>
              </a:rPr>
              <a:t> to plant to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grow</a:t>
            </a:r>
            <a:r>
              <a:rPr lang="fr-FR" altLang="fr-FR" sz="2000" dirty="0">
                <a:latin typeface="Arial" charset="0"/>
                <a:ea typeface="Microsoft YaHei" charset="-122"/>
              </a:rPr>
              <a:t> the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same</a:t>
            </a:r>
            <a:r>
              <a:rPr lang="fr-FR" altLang="fr-FR" sz="2000" dirty="0">
                <a:latin typeface="Arial" charset="0"/>
                <a:ea typeface="Microsoft YaHei" charset="-122"/>
              </a:rPr>
              <a:t>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biomass</a:t>
            </a:r>
            <a:r>
              <a:rPr lang="fr-FR" altLang="fr-FR" sz="2000" dirty="0">
                <a:latin typeface="Arial" charset="0"/>
                <a:ea typeface="Microsoft YaHei" charset="-122"/>
              </a:rPr>
              <a:t> as 1 hectare of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agroforestry</a:t>
            </a:r>
            <a:r>
              <a:rPr lang="fr-FR" altLang="fr-FR" sz="2000" dirty="0">
                <a:latin typeface="Arial" charset="0"/>
                <a:ea typeface="Microsoft YaHei" charset="-122"/>
              </a:rPr>
              <a:t>. </a:t>
            </a:r>
          </a:p>
          <a:p>
            <a:pPr eaLnBrk="1">
              <a:spcBef>
                <a:spcPct val="0"/>
              </a:spcBef>
            </a:pPr>
            <a:endParaRPr lang="fr-FR" altLang="fr-FR" sz="2000" dirty="0">
              <a:latin typeface="Arial" charset="0"/>
              <a:ea typeface="Microsoft YaHei" charset="-122"/>
            </a:endParaRPr>
          </a:p>
          <a:p>
            <a:pPr eaLnBrk="1">
              <a:spcBef>
                <a:spcPct val="0"/>
              </a:spcBef>
            </a:pPr>
            <a:r>
              <a:rPr lang="fr-FR" altLang="fr-FR" sz="2000" dirty="0">
                <a:latin typeface="Arial" charset="0"/>
                <a:ea typeface="Microsoft YaHei" charset="-122"/>
              </a:rPr>
              <a:t>In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this</a:t>
            </a:r>
            <a:r>
              <a:rPr lang="fr-FR" altLang="fr-FR" sz="2000" dirty="0">
                <a:latin typeface="Arial" charset="0"/>
                <a:ea typeface="Microsoft YaHei" charset="-122"/>
              </a:rPr>
              <a:t>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example</a:t>
            </a:r>
            <a:r>
              <a:rPr lang="fr-FR" altLang="fr-FR" sz="2000" dirty="0">
                <a:latin typeface="Arial" charset="0"/>
                <a:ea typeface="Microsoft YaHei" charset="-122"/>
              </a:rPr>
              <a:t>,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you’d</a:t>
            </a:r>
            <a:r>
              <a:rPr lang="fr-FR" altLang="fr-FR" sz="2000" dirty="0">
                <a:latin typeface="Arial" charset="0"/>
                <a:ea typeface="Microsoft YaHei" charset="-122"/>
              </a:rPr>
              <a:t>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need</a:t>
            </a:r>
            <a:r>
              <a:rPr lang="fr-FR" altLang="fr-FR" sz="2000" dirty="0">
                <a:latin typeface="Arial" charset="0"/>
                <a:ea typeface="Microsoft YaHei" charset="-122"/>
              </a:rPr>
              <a:t> 0.8 Ha of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farmland</a:t>
            </a:r>
            <a:r>
              <a:rPr lang="fr-FR" altLang="fr-FR" sz="2000" dirty="0">
                <a:latin typeface="Arial" charset="0"/>
                <a:ea typeface="Microsoft YaHei" charset="-122"/>
              </a:rPr>
              <a:t> and 0.6 Ha of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forest</a:t>
            </a:r>
            <a:r>
              <a:rPr lang="fr-FR" altLang="fr-FR" sz="2000" dirty="0">
                <a:latin typeface="Arial" charset="0"/>
                <a:ea typeface="Microsoft YaHei" charset="-122"/>
              </a:rPr>
              <a:t> to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get</a:t>
            </a:r>
            <a:r>
              <a:rPr lang="fr-FR" altLang="fr-FR" sz="2000" dirty="0">
                <a:latin typeface="Arial" charset="0"/>
                <a:ea typeface="Microsoft YaHei" charset="-122"/>
              </a:rPr>
              <a:t> the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same</a:t>
            </a:r>
            <a:r>
              <a:rPr lang="fr-FR" altLang="fr-FR" sz="2000" dirty="0">
                <a:latin typeface="Arial" charset="0"/>
                <a:ea typeface="Microsoft YaHei" charset="-122"/>
              </a:rPr>
              <a:t>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product</a:t>
            </a:r>
            <a:r>
              <a:rPr lang="fr-FR" altLang="fr-FR" sz="2000" dirty="0">
                <a:latin typeface="Arial" charset="0"/>
                <a:ea typeface="Microsoft YaHei" charset="-122"/>
              </a:rPr>
              <a:t> as 1 Ha of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agroforest</a:t>
            </a:r>
            <a:r>
              <a:rPr lang="fr-FR" altLang="fr-FR" sz="2000" dirty="0">
                <a:latin typeface="Arial" charset="0"/>
                <a:ea typeface="Microsoft YaHei" charset="-122"/>
              </a:rPr>
              <a:t>. </a:t>
            </a:r>
          </a:p>
          <a:p>
            <a:pPr eaLnBrk="1">
              <a:spcBef>
                <a:spcPct val="0"/>
              </a:spcBef>
            </a:pPr>
            <a:endParaRPr lang="fr-FR" altLang="fr-FR" sz="2000" dirty="0">
              <a:latin typeface="Arial" charset="0"/>
              <a:ea typeface="Microsoft YaHei" charset="-122"/>
            </a:endParaRPr>
          </a:p>
          <a:p>
            <a:pPr eaLnBrk="1">
              <a:spcBef>
                <a:spcPct val="0"/>
              </a:spcBef>
            </a:pPr>
            <a:r>
              <a:rPr lang="fr-FR" altLang="fr-FR" sz="2000" dirty="0">
                <a:latin typeface="Arial" charset="0"/>
                <a:ea typeface="Microsoft YaHei" charset="-122"/>
              </a:rPr>
              <a:t>Is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that</a:t>
            </a:r>
            <a:r>
              <a:rPr lang="fr-FR" altLang="fr-FR" sz="2000" dirty="0">
                <a:latin typeface="Arial" charset="0"/>
                <a:ea typeface="Microsoft YaHei" charset="-122"/>
              </a:rPr>
              <a:t> </a:t>
            </a:r>
            <a:r>
              <a:rPr lang="fr-FR" altLang="fr-FR" sz="2000" dirty="0" err="1">
                <a:latin typeface="Arial" charset="0"/>
                <a:ea typeface="Microsoft YaHei" charset="-122"/>
              </a:rPr>
              <a:t>realistic</a:t>
            </a:r>
            <a:r>
              <a:rPr lang="fr-FR" altLang="fr-FR" sz="2000" dirty="0">
                <a:latin typeface="Arial" charset="0"/>
                <a:ea typeface="Microsoft YaHei" charset="-122"/>
              </a:rPr>
              <a:t>?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Crops</a:t>
            </a:r>
            <a:r>
              <a:rPr lang="en-US" baseline="0" dirty="0"/>
              <a:t> protect trees from drought. In a forest, at left, most tree rootlets are close to the surface. </a:t>
            </a:r>
          </a:p>
          <a:p>
            <a:endParaRPr lang="en-US" baseline="0" dirty="0"/>
          </a:p>
          <a:p>
            <a:r>
              <a:rPr lang="en-US" baseline="0" dirty="0"/>
              <a:t>In an agroforest, on the right, they are forced by the crop roots to expand much lower down.</a:t>
            </a:r>
          </a:p>
          <a:p>
            <a:endParaRPr lang="en-US" baseline="0" dirty="0"/>
          </a:p>
          <a:p>
            <a:r>
              <a:rPr lang="en-US" baseline="0" dirty="0"/>
              <a:t>When a drought strikes, most forest rootlets are </a:t>
            </a:r>
            <a:r>
              <a:rPr lang="en-US" baseline="0" dirty="0" err="1"/>
              <a:t>dessicated</a:t>
            </a:r>
            <a:r>
              <a:rPr lang="en-US" baseline="0" dirty="0"/>
              <a:t>. The tree stops growing. But most agroforestry rootlets, being deeper, are fine. The trees keep growing.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40DB2-9CC5-455F-864B-CC33C74F33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20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five </a:t>
            </a:r>
            <a:r>
              <a:rPr lang="en-US" baseline="0" dirty="0"/>
              <a:t>reasons for the comparative lack of success of agroforestry to date. </a:t>
            </a:r>
          </a:p>
          <a:p>
            <a:r>
              <a:rPr lang="en-US" baseline="0" dirty="0"/>
              <a:t>First, humans divide their management of the world into silos. But in the real world, water, nutrients, gases, seeds and animals move between these silos.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40DB2-9CC5-455F-864B-CC33C74F333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0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07704" y="2130426"/>
            <a:ext cx="6984776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07704" y="3886200"/>
            <a:ext cx="698477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780D-17A0-471C-9A27-B332003CBB0D}" type="datetime1">
              <a:rPr lang="cs-CZ" smtClean="0"/>
              <a:pPr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29F6-299A-4ACD-8AE2-60489A50BE6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Agroforestry Courses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97F01-15E7-41B9-8E72-B3B3AF7839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411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2E148-9CF5-4C7D-ACE4-5327E799ABC3}" type="datetime1">
              <a:rPr lang="cs-CZ" smtClean="0"/>
              <a:pPr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29F6-299A-4ACD-8AE2-60489A50BE6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5" y="4406901"/>
            <a:ext cx="658700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907705" y="2906713"/>
            <a:ext cx="658700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E9713-32F9-402A-9E95-3B8EB1C4DCAA}" type="datetime1">
              <a:rPr lang="cs-CZ" smtClean="0"/>
              <a:pPr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29F6-299A-4ACD-8AE2-60489A50BE6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835696" y="2060848"/>
            <a:ext cx="3456384" cy="4104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36096" y="2060848"/>
            <a:ext cx="3456384" cy="4104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5C65-447E-4C4F-9803-614E560960B7}" type="datetime1">
              <a:rPr lang="cs-CZ" smtClean="0"/>
              <a:pPr/>
              <a:t>10.02.2021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29F6-299A-4ACD-8AE2-60489A50BE6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835696" y="2060850"/>
            <a:ext cx="3456384" cy="648071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835696" y="2708921"/>
            <a:ext cx="3456384" cy="3456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36096" y="2060848"/>
            <a:ext cx="3456384" cy="64807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36096" y="2708920"/>
            <a:ext cx="3456384" cy="3456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2E06-C915-4DA1-BA13-7E4D7382BDE4}" type="datetime1">
              <a:rPr lang="cs-CZ" smtClean="0"/>
              <a:pPr/>
              <a:t>10.02.2021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29F6-299A-4ACD-8AE2-60489A50BE6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902EA-297F-4F1E-90C6-349252683E92}" type="datetime1">
              <a:rPr lang="cs-CZ" smtClean="0"/>
              <a:pPr/>
              <a:t>10.02.2021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29F6-299A-4ACD-8AE2-60489A50BE6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3D30-9277-49FF-B601-C5D1F5628C5C}" type="datetime1">
              <a:rPr lang="cs-CZ" smtClean="0"/>
              <a:pPr/>
              <a:t>10.02.2021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29F6-299A-4ACD-8AE2-60489A50BE6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5696" y="764704"/>
            <a:ext cx="2664296" cy="10801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44008" y="764704"/>
            <a:ext cx="4248472" cy="54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35696" y="1844824"/>
            <a:ext cx="2664296" cy="43204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DCF4B-97AC-4EA1-8FC0-24AC450739C8}" type="datetime1">
              <a:rPr lang="cs-CZ" smtClean="0"/>
              <a:pPr/>
              <a:t>10.02.2021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29F6-299A-4ACD-8AE2-60489A50BE6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4941168"/>
            <a:ext cx="5832648" cy="5040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07704" y="764706"/>
            <a:ext cx="5832648" cy="41044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07704" y="5445224"/>
            <a:ext cx="5832648" cy="7200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7279-E535-4C4B-894D-E8A42065BB99}" type="datetime1">
              <a:rPr lang="cs-CZ" smtClean="0"/>
              <a:pPr/>
              <a:t>10.02.2021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29F6-299A-4ACD-8AE2-60489A50BE6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Cara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1691680" y="0"/>
            <a:ext cx="120650" cy="6858000"/>
          </a:xfrm>
          <a:prstGeom prst="rect">
            <a:avLst/>
          </a:prstGeom>
        </p:spPr>
      </p:pic>
      <p:pic>
        <p:nvPicPr>
          <p:cNvPr id="7" name="Obrázek 6" descr="Tráva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6434138"/>
            <a:ext cx="9144000" cy="423863"/>
          </a:xfrm>
          <a:prstGeom prst="rect">
            <a:avLst/>
          </a:prstGeom>
        </p:spPr>
      </p:pic>
      <p:pic>
        <p:nvPicPr>
          <p:cNvPr id="8" name="Obrázek 7" descr="Logo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3" y="188641"/>
            <a:ext cx="1368151" cy="1608899"/>
          </a:xfrm>
          <a:prstGeom prst="rect">
            <a:avLst/>
          </a:prstGeom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835696" y="764704"/>
            <a:ext cx="70567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835696" y="2060848"/>
            <a:ext cx="7056784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79512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A6E02-141F-4376-8FE6-EFA2F679D350}" type="datetime1">
              <a:rPr lang="cs-CZ" smtClean="0"/>
              <a:pPr/>
              <a:t>10.02.2021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483768" y="6309320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804248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429F6-299A-4ACD-8AE2-60489A50BE61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1" name="Obrázek 10" descr="eu_en.wmf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7020272" y="188640"/>
            <a:ext cx="1849120" cy="57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eur-lex.europa.eu/legal-content/CS/TXT/PDF/?uri=CELEX:02013R1305-20180205&amp;qid=1544091839814&amp;from=CS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png"/><Relationship Id="rId7" Type="http://schemas.openxmlformats.org/officeDocument/2006/relationships/image" Target="../media/image60.emf"/><Relationship Id="rId12" Type="http://schemas.openxmlformats.org/officeDocument/2006/relationships/image" Target="../media/image6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Word_Document.docx"/><Relationship Id="rId11" Type="http://schemas.openxmlformats.org/officeDocument/2006/relationships/image" Target="../media/image64.jpg"/><Relationship Id="rId5" Type="http://schemas.openxmlformats.org/officeDocument/2006/relationships/image" Target="../media/image59.jpeg"/><Relationship Id="rId10" Type="http://schemas.openxmlformats.org/officeDocument/2006/relationships/image" Target="../media/image63.jpeg"/><Relationship Id="rId4" Type="http://schemas.openxmlformats.org/officeDocument/2006/relationships/image" Target="../media/image58.jpeg"/><Relationship Id="rId9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66.jpeg"/><Relationship Id="rId7" Type="http://schemas.openxmlformats.org/officeDocument/2006/relationships/image" Target="../media/image61.jpeg"/><Relationship Id="rId12" Type="http://schemas.openxmlformats.org/officeDocument/2006/relationships/image" Target="../media/image5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11" Type="http://schemas.openxmlformats.org/officeDocument/2006/relationships/image" Target="../media/image65.jpeg"/><Relationship Id="rId5" Type="http://schemas.openxmlformats.org/officeDocument/2006/relationships/package" Target="../embeddings/Microsoft_Word_Document1.docx"/><Relationship Id="rId10" Type="http://schemas.openxmlformats.org/officeDocument/2006/relationships/image" Target="../media/image64.jpg"/><Relationship Id="rId4" Type="http://schemas.openxmlformats.org/officeDocument/2006/relationships/image" Target="../media/image57.png"/><Relationship Id="rId9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4.jpeg"/><Relationship Id="rId7" Type="http://schemas.openxmlformats.org/officeDocument/2006/relationships/oleObject" Target="../embeddings/oleObject1.bin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89.jpg"/><Relationship Id="rId3" Type="http://schemas.openxmlformats.org/officeDocument/2006/relationships/image" Target="../media/image31.jpeg"/><Relationship Id="rId7" Type="http://schemas.openxmlformats.org/officeDocument/2006/relationships/image" Target="../media/image85.png"/><Relationship Id="rId12" Type="http://schemas.openxmlformats.org/officeDocument/2006/relationships/image" Target="../media/image88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11" Type="http://schemas.openxmlformats.org/officeDocument/2006/relationships/image" Target="../media/image87.emf"/><Relationship Id="rId5" Type="http://schemas.openxmlformats.org/officeDocument/2006/relationships/image" Target="../media/image33.jpeg"/><Relationship Id="rId10" Type="http://schemas.openxmlformats.org/officeDocument/2006/relationships/package" Target="../embeddings/Microsoft_Word_Document2.docx"/><Relationship Id="rId4" Type="http://schemas.openxmlformats.org/officeDocument/2006/relationships/image" Target="../media/image83.gif"/><Relationship Id="rId9" Type="http://schemas.openxmlformats.org/officeDocument/2006/relationships/image" Target="../media/image86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emf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7.png"/><Relationship Id="rId7" Type="http://schemas.openxmlformats.org/officeDocument/2006/relationships/image" Target="../media/image7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33.jpeg"/><Relationship Id="rId4" Type="http://schemas.openxmlformats.org/officeDocument/2006/relationships/hyperlink" Target="mailto:maugli46@volny.cz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71E4419C-3065-4088-92B5-274CB2CA8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3" y="4155593"/>
            <a:ext cx="1892686" cy="576914"/>
          </a:xfrm>
          <a:prstGeom prst="rect">
            <a:avLst/>
          </a:prstGeom>
        </p:spPr>
      </p:pic>
      <p:pic>
        <p:nvPicPr>
          <p:cNvPr id="1026" name="Picture 2" descr="C:\Radim\Agroforestry\Foto ALS_typy\Sena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570" y="-126762"/>
            <a:ext cx="7830722" cy="587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5" y="4935506"/>
            <a:ext cx="1284111" cy="48450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51" y="238212"/>
            <a:ext cx="1878019" cy="1367957"/>
          </a:xfrm>
          <a:prstGeom prst="rect">
            <a:avLst/>
          </a:prstGeom>
        </p:spPr>
      </p:pic>
      <p:pic>
        <p:nvPicPr>
          <p:cNvPr id="10" name="Picture 2" descr="C:\Radim\Zaloha_cerveny_pooziveni\ASZ\logo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5" y="5420015"/>
            <a:ext cx="1150135" cy="143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1768570" y="5746281"/>
            <a:ext cx="7380312" cy="1470025"/>
          </a:xfrm>
        </p:spPr>
        <p:txBody>
          <a:bodyPr/>
          <a:lstStyle/>
          <a:p>
            <a:r>
              <a:rPr lang="cs-CZ" sz="2400" b="1" baseline="30000" dirty="0"/>
              <a:t>1,2,3</a:t>
            </a:r>
            <a:r>
              <a:rPr lang="cs-CZ" sz="2400" b="1" dirty="0"/>
              <a:t>Radim Kotrba, </a:t>
            </a:r>
            <a:r>
              <a:rPr lang="cs-CZ" sz="2400" b="1" baseline="30000" dirty="0"/>
              <a:t>1</a:t>
            </a:r>
            <a:r>
              <a:rPr lang="cs-CZ" sz="2400" b="1" dirty="0"/>
              <a:t>Bohdan Lojka</a:t>
            </a:r>
            <a:br>
              <a:rPr lang="cs-CZ" sz="2800" b="1" dirty="0"/>
            </a:br>
            <a:r>
              <a:rPr lang="cs-CZ" sz="1800" b="1" dirty="0"/>
              <a:t>Český spolek pro agrolesnictví, </a:t>
            </a:r>
            <a:br>
              <a:rPr lang="cs-CZ" sz="1800" b="1" dirty="0"/>
            </a:br>
            <a:r>
              <a:rPr lang="cs-CZ" sz="1800" b="1" baseline="30000" dirty="0"/>
              <a:t>1</a:t>
            </a:r>
            <a:r>
              <a:rPr lang="cs-CZ" sz="1800" b="1" dirty="0"/>
              <a:t>Fakulta tropického zemědělství, ČZU Praha</a:t>
            </a:r>
            <a:br>
              <a:rPr lang="cs-CZ" sz="1800" b="1" dirty="0"/>
            </a:br>
            <a:r>
              <a:rPr lang="cs-CZ" sz="1800" b="1" baseline="30000" dirty="0"/>
              <a:t>2</a:t>
            </a:r>
            <a:r>
              <a:rPr lang="cs-CZ" sz="1800" b="1" dirty="0"/>
              <a:t>Výzkumný ústav živočišné výroby, </a:t>
            </a:r>
            <a:r>
              <a:rPr lang="cs-CZ" sz="1800" b="1" dirty="0" err="1"/>
              <a:t>v.v.i</a:t>
            </a:r>
            <a:r>
              <a:rPr lang="cs-CZ" sz="1800" b="1" dirty="0"/>
              <a:t>.</a:t>
            </a:r>
            <a:br>
              <a:rPr lang="cs-CZ" sz="1800" b="1" dirty="0"/>
            </a:br>
            <a:r>
              <a:rPr lang="cs-CZ" sz="1800" b="1" baseline="30000" dirty="0"/>
              <a:t>3</a:t>
            </a:r>
            <a:r>
              <a:rPr lang="cs-CZ" sz="1800" b="1" dirty="0"/>
              <a:t>Asociace soukromého zemědělství ČR</a:t>
            </a:r>
            <a:br>
              <a:rPr lang="cs-CZ" sz="1800" b="1" dirty="0"/>
            </a:br>
            <a:br>
              <a:rPr lang="cs-CZ" sz="2400" b="1" noProof="0" dirty="0"/>
            </a:br>
            <a:endParaRPr lang="cs-CZ" sz="2400" b="1" dirty="0"/>
          </a:p>
        </p:txBody>
      </p:sp>
      <p:sp>
        <p:nvSpPr>
          <p:cNvPr id="17" name="Nadpis 1"/>
          <p:cNvSpPr txBox="1">
            <a:spLocks/>
          </p:cNvSpPr>
          <p:nvPr/>
        </p:nvSpPr>
        <p:spPr>
          <a:xfrm>
            <a:off x="2964418" y="488384"/>
            <a:ext cx="4988616" cy="12466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Agrolesnictví-</a:t>
            </a:r>
          </a:p>
          <a:p>
            <a:pPr algn="ctr"/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pestré zemědělství se stromy</a:t>
            </a: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1A059A93-EB70-465F-B6AE-70AD09B30130}"/>
              </a:ext>
            </a:extLst>
          </p:cNvPr>
          <p:cNvCxnSpPr>
            <a:cxnSpLocks/>
          </p:cNvCxnSpPr>
          <p:nvPr/>
        </p:nvCxnSpPr>
        <p:spPr>
          <a:xfrm flipH="1">
            <a:off x="1755896" y="13009"/>
            <a:ext cx="25972" cy="684499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>
            <a:extLst>
              <a:ext uri="{FF2B5EF4-FFF2-40B4-BE49-F238E27FC236}">
                <a16:creationId xmlns:a16="http://schemas.microsoft.com/office/drawing/2014/main" id="{23F65BDD-28AC-4A39-9D66-96147906F1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21" y="5949280"/>
            <a:ext cx="2654377" cy="7375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2E148-9CF5-4C7D-ACE4-5327E799ABC3}" type="datetime1">
              <a:rPr lang="cs-CZ" smtClean="0"/>
              <a:pPr/>
              <a:t>10.02.2021</a:t>
            </a:fld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7020272" y="0"/>
            <a:ext cx="212372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6644" y="-1712"/>
            <a:ext cx="159302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 descr="C:\Users\kantor\AppData\Local\Temp\Capturing carbon from the atmosphe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8614"/>
            <a:ext cx="5523811" cy="543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57329"/>
            <a:ext cx="5374629" cy="1143000"/>
          </a:xfrm>
        </p:spPr>
        <p:txBody>
          <a:bodyPr/>
          <a:lstStyle/>
          <a:p>
            <a:r>
              <a:rPr lang="cs-CZ" dirty="0"/>
              <a:t>Klimatická změna a uhlík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523811" y="1418614"/>
            <a:ext cx="36201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Mluvil jsem k někomu o klimatické změně a odpověděl mi: </a:t>
            </a:r>
          </a:p>
          <a:p>
            <a:pPr algn="ctr"/>
            <a:r>
              <a:rPr lang="cs-CZ" sz="2000" dirty="0"/>
              <a:t>„Dříve nebo později někdo vynalezne přístroj, který zachytí z atmosféry uhlík efektivním způsobem“.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596909" y="4146403"/>
            <a:ext cx="3611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Odpověděl jsem jim, </a:t>
            </a:r>
          </a:p>
          <a:p>
            <a:pPr algn="ctr"/>
            <a:r>
              <a:rPr lang="cs-CZ" sz="2000" dirty="0"/>
              <a:t>že netřeba, že už existuje </a:t>
            </a:r>
          </a:p>
          <a:p>
            <a:pPr algn="ctr"/>
            <a:r>
              <a:rPr lang="cs-CZ" sz="2000" dirty="0"/>
              <a:t>a jmenuje se: </a:t>
            </a:r>
          </a:p>
          <a:p>
            <a:pPr algn="ctr"/>
            <a:r>
              <a:rPr lang="cs-CZ" sz="2000" dirty="0"/>
              <a:t>„</a:t>
            </a:r>
            <a:r>
              <a:rPr lang="cs-CZ" sz="2000" b="1" dirty="0">
                <a:solidFill>
                  <a:srgbClr val="336600"/>
                </a:solidFill>
              </a:rPr>
              <a:t>Strom</a:t>
            </a:r>
            <a:r>
              <a:rPr lang="cs-CZ" sz="2000" dirty="0"/>
              <a:t>“.</a:t>
            </a:r>
          </a:p>
        </p:txBody>
      </p:sp>
    </p:spTree>
    <p:extLst>
      <p:ext uri="{BB962C8B-B14F-4D97-AF65-F5344CB8AC3E}">
        <p14:creationId xmlns:p14="http://schemas.microsoft.com/office/powerpoint/2010/main" val="37556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8425" y="65088"/>
            <a:ext cx="7924800" cy="650875"/>
          </a:xfrm>
          <a:prstGeom prst="rect">
            <a:avLst/>
          </a:prstGeom>
          <a:noFill/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fr-FR" sz="3600" b="1" i="1" dirty="0">
              <a:latin typeface="DIN Alternate Bold"/>
              <a:ea typeface="+mj-ea"/>
              <a:cs typeface="+mj-cs"/>
            </a:endParaRPr>
          </a:p>
        </p:txBody>
      </p:sp>
      <p:cxnSp>
        <p:nvCxnSpPr>
          <p:cNvPr id="23" name="Connecteur droit 22"/>
          <p:cNvCxnSpPr/>
          <p:nvPr/>
        </p:nvCxnSpPr>
        <p:spPr>
          <a:xfrm rot="10800000">
            <a:off x="525463" y="3634816"/>
            <a:ext cx="5819775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087438" y="3611004"/>
            <a:ext cx="331787" cy="330200"/>
          </a:xfrm>
          <a:prstGeom prst="rect">
            <a:avLst/>
          </a:prstGeom>
          <a:solidFill>
            <a:srgbClr val="E48F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87438" y="3915804"/>
            <a:ext cx="331787" cy="330200"/>
          </a:xfrm>
          <a:prstGeom prst="rect">
            <a:avLst/>
          </a:prstGeom>
          <a:solidFill>
            <a:srgbClr val="E48F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87438" y="3101416"/>
            <a:ext cx="331787" cy="509588"/>
          </a:xfrm>
          <a:prstGeom prst="rect">
            <a:avLst/>
          </a:prstGeom>
          <a:solidFill>
            <a:srgbClr val="FFD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68663" y="3609416"/>
            <a:ext cx="333375" cy="328613"/>
          </a:xfrm>
          <a:prstGeom prst="rect">
            <a:avLst/>
          </a:prstGeom>
          <a:solidFill>
            <a:srgbClr val="E48F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68663" y="3914216"/>
            <a:ext cx="333375" cy="941388"/>
          </a:xfrm>
          <a:prstGeom prst="rect">
            <a:avLst/>
          </a:prstGeom>
          <a:solidFill>
            <a:srgbClr val="E48F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68663" y="3098241"/>
            <a:ext cx="333375" cy="511175"/>
          </a:xfrm>
          <a:prstGeom prst="rect">
            <a:avLst/>
          </a:prstGeom>
          <a:solidFill>
            <a:srgbClr val="FFD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68663" y="2772804"/>
            <a:ext cx="333375" cy="330200"/>
          </a:xfrm>
          <a:prstGeom prst="rect">
            <a:avLst/>
          </a:prstGeom>
          <a:solidFill>
            <a:srgbClr val="CB3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316663" y="3593541"/>
            <a:ext cx="333375" cy="330200"/>
          </a:xfrm>
          <a:prstGeom prst="rect">
            <a:avLst/>
          </a:prstGeom>
          <a:solidFill>
            <a:srgbClr val="E48F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316663" y="3898341"/>
            <a:ext cx="333375" cy="1338263"/>
          </a:xfrm>
          <a:prstGeom prst="rect">
            <a:avLst/>
          </a:prstGeom>
          <a:solidFill>
            <a:srgbClr val="E48F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316663" y="3083954"/>
            <a:ext cx="333375" cy="509587"/>
          </a:xfrm>
          <a:prstGeom prst="rect">
            <a:avLst/>
          </a:prstGeom>
          <a:solidFill>
            <a:srgbClr val="FFD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316663" y="2575954"/>
            <a:ext cx="333375" cy="509587"/>
          </a:xfrm>
          <a:prstGeom prst="rect">
            <a:avLst/>
          </a:prstGeom>
          <a:solidFill>
            <a:srgbClr val="CB3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16663" y="2399741"/>
            <a:ext cx="333375" cy="1857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>
              <a:solidFill>
                <a:schemeClr val="bg1"/>
              </a:solidFill>
            </a:endParaRPr>
          </a:p>
        </p:txBody>
      </p:sp>
      <p:pic>
        <p:nvPicPr>
          <p:cNvPr id="27664" name="Image 35" descr="arbre.psd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313" y="1421841"/>
            <a:ext cx="1584325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Connecteur droit avec flèche 36"/>
          <p:cNvCxnSpPr/>
          <p:nvPr/>
        </p:nvCxnSpPr>
        <p:spPr>
          <a:xfrm rot="16200000" flipV="1">
            <a:off x="-1482725" y="3734829"/>
            <a:ext cx="4016375" cy="0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666" name="Image 37" descr="luzern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500" y="2653741"/>
            <a:ext cx="1290638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7" name="Image 38" descr="ble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" y="2683904"/>
            <a:ext cx="67468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8" name="Image 39" descr="ble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5438" y="2704541"/>
            <a:ext cx="6731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Connecteur droit 40"/>
          <p:cNvCxnSpPr/>
          <p:nvPr/>
        </p:nvCxnSpPr>
        <p:spPr>
          <a:xfrm>
            <a:off x="401638" y="4017404"/>
            <a:ext cx="123825" cy="1587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401638" y="3636404"/>
            <a:ext cx="123825" cy="1587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401638" y="3253816"/>
            <a:ext cx="123825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401638" y="2872816"/>
            <a:ext cx="123825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401638" y="2491816"/>
            <a:ext cx="123825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401638" y="4398404"/>
            <a:ext cx="123825" cy="1587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401638" y="4779404"/>
            <a:ext cx="123825" cy="1587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76" name="ZoneTexte 65"/>
          <p:cNvSpPr txBox="1">
            <a:spLocks noChangeArrowheads="1"/>
          </p:cNvSpPr>
          <p:nvPr/>
        </p:nvSpPr>
        <p:spPr bwMode="auto">
          <a:xfrm>
            <a:off x="146050" y="1090054"/>
            <a:ext cx="776288" cy="647700"/>
          </a:xfrm>
          <a:prstGeom prst="rect">
            <a:avLst/>
          </a:prstGeom>
          <a:solidFill>
            <a:schemeClr val="bg1">
              <a:alpha val="4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1200" b="1">
                <a:latin typeface="Calibri" charset="0"/>
                <a:ea typeface="MS PGothic" charset="0"/>
                <a:cs typeface="MS PGothic" charset="0"/>
              </a:rPr>
              <a:t>Exported </a:t>
            </a:r>
            <a:r>
              <a:rPr lang="fr-FR" sz="1200">
                <a:latin typeface="Calibri" charset="0"/>
                <a:ea typeface="MS PGothic" charset="0"/>
                <a:cs typeface="MS PGothic" charset="0"/>
              </a:rPr>
              <a:t>carbon </a:t>
            </a:r>
          </a:p>
          <a:p>
            <a:pPr algn="ctr" eaLnBrk="1" hangingPunct="1"/>
            <a:r>
              <a:rPr lang="fr-FR" sz="1200">
                <a:latin typeface="Calibri" charset="0"/>
                <a:ea typeface="MS PGothic" charset="0"/>
                <a:cs typeface="MS PGothic" charset="0"/>
              </a:rPr>
              <a:t>(t/ha/yr)</a:t>
            </a:r>
          </a:p>
        </p:txBody>
      </p:sp>
      <p:sp>
        <p:nvSpPr>
          <p:cNvPr id="27677" name="ZoneTexte 66"/>
          <p:cNvSpPr txBox="1">
            <a:spLocks noChangeArrowheads="1"/>
          </p:cNvSpPr>
          <p:nvPr/>
        </p:nvSpPr>
        <p:spPr bwMode="auto">
          <a:xfrm>
            <a:off x="157163" y="5747779"/>
            <a:ext cx="1295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200" dirty="0" err="1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Carbon</a:t>
            </a:r>
            <a:endParaRPr lang="fr-FR" sz="1200" dirty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fr-FR" sz="1200" b="1" dirty="0" err="1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restituted</a:t>
            </a:r>
            <a:r>
              <a:rPr lang="fr-FR" sz="1200" b="1" dirty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to </a:t>
            </a:r>
            <a:r>
              <a:rPr lang="fr-FR" sz="1200" dirty="0" err="1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soil</a:t>
            </a:r>
            <a:endParaRPr lang="fr-FR" sz="1200" dirty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fr-FR" sz="1200" dirty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(</a:t>
            </a:r>
            <a:r>
              <a:rPr lang="fr-FR" sz="1200" dirty="0" err="1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t</a:t>
            </a:r>
            <a:r>
              <a:rPr lang="fr-FR" sz="1200" dirty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/ha/</a:t>
            </a:r>
            <a:r>
              <a:rPr lang="fr-FR" sz="1200" dirty="0" err="1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yr</a:t>
            </a:r>
            <a:r>
              <a:rPr lang="fr-FR" sz="1200" dirty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)</a:t>
            </a:r>
          </a:p>
        </p:txBody>
      </p:sp>
      <p:sp>
        <p:nvSpPr>
          <p:cNvPr id="27678" name="ZoneTexte 67"/>
          <p:cNvSpPr txBox="1">
            <a:spLocks noChangeArrowheads="1"/>
          </p:cNvSpPr>
          <p:nvPr/>
        </p:nvSpPr>
        <p:spPr bwMode="auto">
          <a:xfrm>
            <a:off x="173038" y="3309379"/>
            <a:ext cx="3524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1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2</a:t>
            </a:r>
          </a:p>
        </p:txBody>
      </p:sp>
      <p:sp>
        <p:nvSpPr>
          <p:cNvPr id="27679" name="ZoneTexte 68"/>
          <p:cNvSpPr txBox="1">
            <a:spLocks noChangeArrowheads="1"/>
          </p:cNvSpPr>
          <p:nvPr/>
        </p:nvSpPr>
        <p:spPr bwMode="auto">
          <a:xfrm>
            <a:off x="173038" y="4071379"/>
            <a:ext cx="3524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1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2</a:t>
            </a:r>
          </a:p>
        </p:txBody>
      </p:sp>
      <p:sp>
        <p:nvSpPr>
          <p:cNvPr id="27680" name="ZoneTexte 69"/>
          <p:cNvSpPr txBox="1">
            <a:spLocks noChangeArrowheads="1"/>
          </p:cNvSpPr>
          <p:nvPr/>
        </p:nvSpPr>
        <p:spPr bwMode="auto">
          <a:xfrm>
            <a:off x="173038" y="2961716"/>
            <a:ext cx="3524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1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4</a:t>
            </a:r>
          </a:p>
        </p:txBody>
      </p:sp>
      <p:sp>
        <p:nvSpPr>
          <p:cNvPr id="27681" name="ZoneTexte 70"/>
          <p:cNvSpPr txBox="1">
            <a:spLocks noChangeArrowheads="1"/>
          </p:cNvSpPr>
          <p:nvPr/>
        </p:nvSpPr>
        <p:spPr bwMode="auto">
          <a:xfrm>
            <a:off x="173038" y="4485716"/>
            <a:ext cx="3524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1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4</a:t>
            </a:r>
          </a:p>
        </p:txBody>
      </p:sp>
      <p:sp>
        <p:nvSpPr>
          <p:cNvPr id="27682" name="ZoneTexte 71"/>
          <p:cNvSpPr txBox="1">
            <a:spLocks noChangeArrowheads="1"/>
          </p:cNvSpPr>
          <p:nvPr/>
        </p:nvSpPr>
        <p:spPr bwMode="auto">
          <a:xfrm>
            <a:off x="173038" y="2580716"/>
            <a:ext cx="3524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1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6</a:t>
            </a:r>
          </a:p>
          <a:p>
            <a:pPr eaLnBrk="1" hangingPunct="1"/>
            <a:endParaRPr lang="fr-FR" sz="1100">
              <a:solidFill>
                <a:schemeClr val="bg1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27683" name="ZoneTexte 72"/>
          <p:cNvSpPr txBox="1">
            <a:spLocks noChangeArrowheads="1"/>
          </p:cNvSpPr>
          <p:nvPr/>
        </p:nvSpPr>
        <p:spPr bwMode="auto">
          <a:xfrm>
            <a:off x="173038" y="4833379"/>
            <a:ext cx="3524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1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6</a:t>
            </a:r>
          </a:p>
        </p:txBody>
      </p:sp>
      <p:sp>
        <p:nvSpPr>
          <p:cNvPr id="27684" name="ZoneTexte 73"/>
          <p:cNvSpPr txBox="1">
            <a:spLocks noChangeArrowheads="1"/>
          </p:cNvSpPr>
          <p:nvPr/>
        </p:nvSpPr>
        <p:spPr bwMode="auto">
          <a:xfrm>
            <a:off x="173038" y="3690379"/>
            <a:ext cx="3524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1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0</a:t>
            </a:r>
          </a:p>
        </p:txBody>
      </p:sp>
      <p:pic>
        <p:nvPicPr>
          <p:cNvPr id="27685" name="Image 56" descr="luzern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4238" y="2653741"/>
            <a:ext cx="12906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6" name="Image 57" descr="ble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638" y="2704541"/>
            <a:ext cx="6731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87" name="ZoneTexte 74"/>
          <p:cNvSpPr txBox="1">
            <a:spLocks noChangeArrowheads="1"/>
          </p:cNvSpPr>
          <p:nvPr/>
        </p:nvSpPr>
        <p:spPr bwMode="auto">
          <a:xfrm>
            <a:off x="857250" y="4439679"/>
            <a:ext cx="182721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400" b="1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"Modern" agriculure</a:t>
            </a:r>
          </a:p>
          <a:p>
            <a:pPr eaLnBrk="1" hangingPunct="1"/>
            <a:r>
              <a:rPr lang="fr-FR" sz="110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(1 crop a year)</a:t>
            </a:r>
          </a:p>
          <a:p>
            <a:pPr eaLnBrk="1" hangingPunct="1"/>
            <a:endParaRPr lang="fr-FR" sz="30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fr-FR" sz="1100" b="1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7 tC/ha/yr</a:t>
            </a:r>
          </a:p>
        </p:txBody>
      </p:sp>
      <p:sp>
        <p:nvSpPr>
          <p:cNvPr id="27688" name="ZoneTexte 75"/>
          <p:cNvSpPr txBox="1">
            <a:spLocks noChangeArrowheads="1"/>
          </p:cNvSpPr>
          <p:nvPr/>
        </p:nvSpPr>
        <p:spPr bwMode="auto">
          <a:xfrm>
            <a:off x="2700338" y="4998479"/>
            <a:ext cx="204946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400" b="1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Intermediate cover crops</a:t>
            </a:r>
          </a:p>
          <a:p>
            <a:pPr eaLnBrk="1" hangingPunct="1"/>
            <a:r>
              <a:rPr lang="fr-FR" sz="110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(2-3 crops a year)</a:t>
            </a:r>
          </a:p>
          <a:p>
            <a:pPr eaLnBrk="1" hangingPunct="1"/>
            <a:endParaRPr lang="fr-FR" sz="30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fr-FR" sz="1100" b="1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12.5 tC/ha/yr</a:t>
            </a:r>
          </a:p>
          <a:p>
            <a:pPr eaLnBrk="1" hangingPunct="1"/>
            <a:endParaRPr lang="fr-FR" sz="110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27689" name="ZoneTexte 76"/>
          <p:cNvSpPr txBox="1">
            <a:spLocks noChangeArrowheads="1"/>
          </p:cNvSpPr>
          <p:nvPr/>
        </p:nvSpPr>
        <p:spPr bwMode="auto">
          <a:xfrm>
            <a:off x="5740400" y="5357254"/>
            <a:ext cx="21542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400" b="1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Intermediate cover crops + agroforestry</a:t>
            </a:r>
          </a:p>
          <a:p>
            <a:pPr eaLnBrk="1" hangingPunct="1"/>
            <a:endParaRPr lang="fr-FR" sz="300" b="1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fr-FR" sz="1100" b="1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16.5 tC/ha/yr</a:t>
            </a:r>
          </a:p>
          <a:p>
            <a:pPr eaLnBrk="1" hangingPunct="1"/>
            <a:endParaRPr lang="fr-FR" sz="1100" b="1">
              <a:solidFill>
                <a:schemeClr val="bg1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pic>
        <p:nvPicPr>
          <p:cNvPr id="27690" name="Image 61" descr="ble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038" y="2680729"/>
            <a:ext cx="6731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1" name="Image 62" descr="ble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3238" y="2717241"/>
            <a:ext cx="6731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2" name="Image 63" descr="ble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5150" y="2717241"/>
            <a:ext cx="67468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93" name="ZoneTexte 26"/>
          <p:cNvSpPr txBox="1">
            <a:spLocks noChangeArrowheads="1"/>
          </p:cNvSpPr>
          <p:nvPr/>
        </p:nvSpPr>
        <p:spPr bwMode="auto">
          <a:xfrm>
            <a:off x="7312025" y="2410854"/>
            <a:ext cx="1762125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fr-FR" sz="1200" b="1">
                <a:latin typeface="Calibri" charset="0"/>
                <a:ea typeface="MS PGothic" charset="0"/>
                <a:cs typeface="MS PGothic" charset="0"/>
              </a:rPr>
              <a:t>Food production</a:t>
            </a:r>
          </a:p>
          <a:p>
            <a:pPr eaLnBrk="1" hangingPunct="1">
              <a:spcAft>
                <a:spcPts val="600"/>
              </a:spcAft>
            </a:pPr>
            <a:endParaRPr lang="fr-FR" sz="1200">
              <a:latin typeface="Calibri" charset="0"/>
              <a:ea typeface="MS PGothic" charset="0"/>
              <a:cs typeface="MS PGothic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fr-FR" sz="1200" b="1">
                <a:latin typeface="Calibri" charset="0"/>
                <a:ea typeface="MS PGothic" charset="0"/>
                <a:cs typeface="MS PGothic" charset="0"/>
              </a:rPr>
              <a:t>Soil restitution </a:t>
            </a:r>
            <a:r>
              <a:rPr lang="fr-FR" sz="1200">
                <a:latin typeface="Calibri" charset="0"/>
                <a:ea typeface="MS PGothic" charset="0"/>
                <a:cs typeface="MS PGothic" charset="0"/>
              </a:rPr>
              <a:t>(fertility)</a:t>
            </a:r>
          </a:p>
          <a:p>
            <a:pPr eaLnBrk="1" hangingPunct="1">
              <a:spcAft>
                <a:spcPts val="600"/>
              </a:spcAft>
            </a:pPr>
            <a:endParaRPr lang="fr-FR" sz="12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973888" y="2468004"/>
            <a:ext cx="338137" cy="155575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>
              <a:solidFill>
                <a:schemeClr val="bg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973888" y="2993466"/>
            <a:ext cx="338137" cy="157163"/>
          </a:xfrm>
          <a:prstGeom prst="rect">
            <a:avLst/>
          </a:prstGeom>
          <a:solidFill>
            <a:srgbClr val="E48F1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>
              <a:solidFill>
                <a:schemeClr val="bg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986588" y="3687204"/>
            <a:ext cx="338137" cy="157162"/>
          </a:xfrm>
          <a:prstGeom prst="rect">
            <a:avLst/>
          </a:prstGeom>
          <a:solidFill>
            <a:srgbClr val="CB39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>
              <a:solidFill>
                <a:schemeClr val="bg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997700" y="4620654"/>
            <a:ext cx="338138" cy="1555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>
              <a:solidFill>
                <a:schemeClr val="bg1"/>
              </a:solidFill>
            </a:endParaRPr>
          </a:p>
        </p:txBody>
      </p:sp>
      <p:sp>
        <p:nvSpPr>
          <p:cNvPr id="27698" name="Rectangle 69"/>
          <p:cNvSpPr>
            <a:spLocks noChangeArrowheads="1"/>
          </p:cNvSpPr>
          <p:nvPr/>
        </p:nvSpPr>
        <p:spPr bwMode="auto">
          <a:xfrm>
            <a:off x="7343775" y="3480829"/>
            <a:ext cx="173513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>
              <a:spcAft>
                <a:spcPts val="600"/>
              </a:spcAft>
            </a:pPr>
            <a:r>
              <a:rPr lang="fr-FR" sz="1200" b="1">
                <a:latin typeface="Calibri" charset="0"/>
              </a:rPr>
              <a:t>Biofuels</a:t>
            </a:r>
          </a:p>
          <a:p>
            <a:pPr defTabSz="457200">
              <a:spcAft>
                <a:spcPts val="600"/>
              </a:spcAft>
            </a:pPr>
            <a:r>
              <a:rPr lang="fr-FR" sz="1200">
                <a:latin typeface="Calibri" charset="0"/>
              </a:rPr>
              <a:t>(fuelwood, anaerobic digestion…)</a:t>
            </a:r>
          </a:p>
          <a:p>
            <a:pPr defTabSz="457200">
              <a:spcAft>
                <a:spcPts val="600"/>
              </a:spcAft>
            </a:pPr>
            <a:endParaRPr lang="fr-FR" sz="1200">
              <a:latin typeface="Calibri" charset="0"/>
            </a:endParaRPr>
          </a:p>
          <a:p>
            <a:pPr defTabSz="457200">
              <a:spcAft>
                <a:spcPts val="600"/>
              </a:spcAft>
            </a:pPr>
            <a:r>
              <a:rPr lang="fr-FR" sz="1200" b="1">
                <a:latin typeface="Calibri" charset="0"/>
              </a:rPr>
              <a:t>Storage in biomass</a:t>
            </a:r>
            <a:r>
              <a:rPr lang="fr-FR" sz="1200">
                <a:latin typeface="Calibri" charset="0"/>
              </a:rPr>
              <a:t> (timber) </a:t>
            </a:r>
          </a:p>
          <a:p>
            <a:pPr defTabSz="457200">
              <a:spcAft>
                <a:spcPts val="600"/>
              </a:spcAft>
            </a:pPr>
            <a:r>
              <a:rPr lang="fr-FR" sz="1200">
                <a:solidFill>
                  <a:schemeClr val="bg1"/>
                </a:solidFill>
                <a:latin typeface="Calibri" charset="0"/>
              </a:rPr>
              <a:t>de construction…)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038" y="-48933"/>
            <a:ext cx="8970962" cy="84081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Uhlík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úrodnost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klima….změny v hospodaření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319828" y="6200319"/>
            <a:ext cx="766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Přechod od emise uhlíku k jeho ukládání v půdě pomocí změny/integrování prvků do zemědělského hospodaření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B66E98F-6D55-4C49-9563-93442CF7B6A3}"/>
              </a:ext>
            </a:extLst>
          </p:cNvPr>
          <p:cNvSpPr txBox="1"/>
          <p:nvPr/>
        </p:nvSpPr>
        <p:spPr>
          <a:xfrm>
            <a:off x="5951179" y="750369"/>
            <a:ext cx="312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www.worldagroforestry.org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614AAC0-E755-47D5-A049-E38EBD34161C}"/>
              </a:ext>
            </a:extLst>
          </p:cNvPr>
          <p:cNvSpPr txBox="1"/>
          <p:nvPr/>
        </p:nvSpPr>
        <p:spPr>
          <a:xfrm>
            <a:off x="0" y="897470"/>
            <a:ext cx="12192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Uvolněný</a:t>
            </a:r>
            <a:r>
              <a:rPr lang="cs-CZ" sz="1600" dirty="0"/>
              <a:t> </a:t>
            </a:r>
          </a:p>
          <a:p>
            <a:pPr algn="ctr"/>
            <a:r>
              <a:rPr lang="cs-CZ" sz="1600" dirty="0"/>
              <a:t>uhlík </a:t>
            </a:r>
          </a:p>
          <a:p>
            <a:pPr algn="ctr"/>
            <a:r>
              <a:rPr lang="cs-CZ" sz="1600" dirty="0"/>
              <a:t>(t/ha/rok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F7DBC429-AFCB-4DD3-ADD4-A3EFE478F9B0}"/>
              </a:ext>
            </a:extLst>
          </p:cNvPr>
          <p:cNvSpPr txBox="1"/>
          <p:nvPr/>
        </p:nvSpPr>
        <p:spPr>
          <a:xfrm>
            <a:off x="-26154" y="5766829"/>
            <a:ext cx="12954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Navázaný</a:t>
            </a:r>
            <a:endParaRPr lang="cs-CZ" sz="1600" dirty="0"/>
          </a:p>
          <a:p>
            <a:pPr algn="ctr"/>
            <a:r>
              <a:rPr lang="cs-CZ" sz="1600" dirty="0"/>
              <a:t>uhlík do půdy</a:t>
            </a:r>
          </a:p>
          <a:p>
            <a:pPr algn="ctr"/>
            <a:r>
              <a:rPr lang="cs-CZ" sz="1600" dirty="0"/>
              <a:t>(t/ha/rok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333412D-BDAD-4F97-B27E-5BD14758DA94}"/>
              </a:ext>
            </a:extLst>
          </p:cNvPr>
          <p:cNvSpPr txBox="1"/>
          <p:nvPr/>
        </p:nvSpPr>
        <p:spPr>
          <a:xfrm>
            <a:off x="7343775" y="2399325"/>
            <a:ext cx="15843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Produkce potravin</a:t>
            </a:r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6E104734-81FD-42EC-B5AF-094439D657AC}"/>
              </a:ext>
            </a:extLst>
          </p:cNvPr>
          <p:cNvSpPr txBox="1"/>
          <p:nvPr/>
        </p:nvSpPr>
        <p:spPr>
          <a:xfrm>
            <a:off x="7334054" y="2942869"/>
            <a:ext cx="15843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Obnova půdy </a:t>
            </a:r>
            <a:r>
              <a:rPr lang="cs-CZ" sz="1400" dirty="0"/>
              <a:t>(úrodnost)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637D1F27-EA83-4C8E-85C6-3EFF56C4396A}"/>
              </a:ext>
            </a:extLst>
          </p:cNvPr>
          <p:cNvSpPr txBox="1"/>
          <p:nvPr/>
        </p:nvSpPr>
        <p:spPr>
          <a:xfrm>
            <a:off x="7342847" y="3532502"/>
            <a:ext cx="158432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Biomasa- biopaliva </a:t>
            </a:r>
            <a:r>
              <a:rPr lang="cs-CZ" sz="1400" dirty="0"/>
              <a:t>(dřevní hmota, anaerobní digesce)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CA248A3D-90C7-4277-A18F-64E24CE5A8E6}"/>
              </a:ext>
            </a:extLst>
          </p:cNvPr>
          <p:cNvSpPr txBox="1"/>
          <p:nvPr/>
        </p:nvSpPr>
        <p:spPr>
          <a:xfrm>
            <a:off x="7402592" y="4453677"/>
            <a:ext cx="158432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Ukládání do biomasy </a:t>
            </a:r>
            <a:r>
              <a:rPr lang="cs-CZ" sz="1400" dirty="0"/>
              <a:t>(dřevní sortiment)</a:t>
            </a:r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254A54EC-F412-442E-A50F-1DAA25B790E0}"/>
              </a:ext>
            </a:extLst>
          </p:cNvPr>
          <p:cNvSpPr txBox="1"/>
          <p:nvPr/>
        </p:nvSpPr>
        <p:spPr>
          <a:xfrm>
            <a:off x="868747" y="4410299"/>
            <a:ext cx="158432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„Moderní“ zemědělství </a:t>
            </a:r>
          </a:p>
          <a:p>
            <a:r>
              <a:rPr lang="cs-CZ" sz="1400" dirty="0"/>
              <a:t>(1 úroda za rok) </a:t>
            </a:r>
            <a:r>
              <a:rPr lang="cs-CZ" sz="1400" b="1" dirty="0"/>
              <a:t>7tC/ha/rok</a:t>
            </a:r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2368E213-79E4-4ECE-BBCB-E8B571271221}"/>
              </a:ext>
            </a:extLst>
          </p:cNvPr>
          <p:cNvSpPr txBox="1"/>
          <p:nvPr/>
        </p:nvSpPr>
        <p:spPr>
          <a:xfrm>
            <a:off x="2580481" y="5004353"/>
            <a:ext cx="206674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Produkce a využití meziplodin</a:t>
            </a:r>
          </a:p>
          <a:p>
            <a:r>
              <a:rPr lang="cs-CZ" sz="1400" dirty="0"/>
              <a:t>(2-3 úrody za rok)        </a:t>
            </a:r>
            <a:r>
              <a:rPr lang="cs-CZ" sz="1400" b="1" dirty="0"/>
              <a:t>12,5 </a:t>
            </a:r>
            <a:r>
              <a:rPr lang="cs-CZ" sz="1400" b="1" dirty="0" err="1"/>
              <a:t>tC</a:t>
            </a:r>
            <a:r>
              <a:rPr lang="cs-CZ" sz="1400" b="1" dirty="0"/>
              <a:t>/ha/rok</a:t>
            </a:r>
          </a:p>
        </p:txBody>
      </p: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46F52B7A-C244-4387-BF21-3261362C958C}"/>
              </a:ext>
            </a:extLst>
          </p:cNvPr>
          <p:cNvSpPr txBox="1"/>
          <p:nvPr/>
        </p:nvSpPr>
        <p:spPr>
          <a:xfrm>
            <a:off x="5451410" y="5343420"/>
            <a:ext cx="244322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Agrolesnictví + polní produkce s využitím meziplodin</a:t>
            </a:r>
          </a:p>
          <a:p>
            <a:r>
              <a:rPr lang="cs-CZ" sz="1400" b="1" dirty="0"/>
              <a:t>16,5 </a:t>
            </a:r>
            <a:r>
              <a:rPr lang="cs-CZ" sz="1400" b="1" dirty="0" err="1"/>
              <a:t>tC</a:t>
            </a:r>
            <a:r>
              <a:rPr lang="cs-CZ" sz="1400" b="1" dirty="0"/>
              <a:t>/ha/rok</a:t>
            </a:r>
          </a:p>
        </p:txBody>
      </p:sp>
    </p:spTree>
    <p:extLst>
      <p:ext uri="{BB962C8B-B14F-4D97-AF65-F5344CB8AC3E}">
        <p14:creationId xmlns:p14="http://schemas.microsoft.com/office/powerpoint/2010/main" val="1862568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0"/>
            <a:ext cx="7776864" cy="990600"/>
          </a:xfrm>
        </p:spPr>
        <p:txBody>
          <a:bodyPr/>
          <a:lstStyle/>
          <a:p>
            <a:pPr eaLnBrk="1" hangingPunct="1"/>
            <a:r>
              <a:rPr lang="cs-CZ" altLang="zh-CN" b="1" dirty="0">
                <a:solidFill>
                  <a:srgbClr val="006600"/>
                </a:solidFill>
                <a:latin typeface="Calibri" pitchFamily="34" charset="0"/>
              </a:rPr>
              <a:t>Definice agrolesnictví v Evropě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620688"/>
            <a:ext cx="9146902" cy="6237312"/>
          </a:xfrm>
        </p:spPr>
        <p:txBody>
          <a:bodyPr>
            <a:normAutofit fontScale="62500" lnSpcReduction="20000"/>
          </a:bodyPr>
          <a:lstStyle/>
          <a:p>
            <a:endParaRPr lang="cs-CZ" b="1" dirty="0"/>
          </a:p>
          <a:p>
            <a:r>
              <a:rPr lang="cs-CZ" sz="3500" b="1" dirty="0"/>
              <a:t>EU nařízení 1305/2013 (článek 23)</a:t>
            </a:r>
          </a:p>
          <a:p>
            <a:pPr marL="457200" lvl="1" indent="0">
              <a:buNone/>
            </a:pPr>
            <a:r>
              <a:rPr lang="cs-CZ" sz="3500" i="1" dirty="0"/>
              <a:t>„Zemědělsko-lesnickými systémy“ se rozumějí systémy využívání půdy, v jejichž rámci je stejný pozemek zároveň využíván k pěstování stromů a k zemědělské produkci. Min. a Max. počet si určí členské státy...</a:t>
            </a:r>
          </a:p>
          <a:p>
            <a:pPr marL="457200" lvl="1" indent="0">
              <a:buNone/>
            </a:pPr>
            <a:r>
              <a:rPr lang="cs-CZ" sz="3500" i="1" dirty="0">
                <a:hlinkClick r:id="rId2"/>
              </a:rPr>
              <a:t>https://eur-lex.europa.eu/legal-content/CS/TXT/PDF/?uri=CELEX:02013R1305-20180205&amp;qid=1544091839814&amp;from=CS</a:t>
            </a:r>
            <a:r>
              <a:rPr lang="cs-CZ" sz="3500" i="1" dirty="0"/>
              <a:t> </a:t>
            </a:r>
          </a:p>
          <a:p>
            <a:pPr marL="0" indent="0">
              <a:buNone/>
            </a:pPr>
            <a:endParaRPr lang="cs-CZ" sz="3500" i="1" dirty="0"/>
          </a:p>
          <a:p>
            <a:r>
              <a:rPr lang="cs-CZ" sz="3500" b="1" dirty="0"/>
              <a:t>Český spolek pro agrolesnictví (www.agrolesnictvi.cz)</a:t>
            </a:r>
          </a:p>
          <a:p>
            <a:pPr marL="457200" lvl="1" indent="0">
              <a:buNone/>
            </a:pPr>
            <a:r>
              <a:rPr lang="cs-CZ" sz="3500" i="1" dirty="0"/>
              <a:t>Agrolesnictví je </a:t>
            </a:r>
            <a:r>
              <a:rPr lang="cs-CZ" sz="3500" b="1" i="1" dirty="0"/>
              <a:t>způsob hospodaření na zemědělské nebo lesní půdě, který kombinuje pěstování dřevin s některou formou zemědělské produkce</a:t>
            </a:r>
            <a:r>
              <a:rPr lang="cs-CZ" sz="3500" i="1" dirty="0"/>
              <a:t> na jednom pozemku a to buď prostorově, nebo časově. Podmínkou je, že složky agrolesnického systému (dřeviny, plodiny, zvířata, případně jiné) jsou pěstovány, resp. chována s hospodářským, environmentálním a/nebo kulturním záměrem.</a:t>
            </a:r>
          </a:p>
          <a:p>
            <a:pPr marL="457200" lvl="1" indent="0">
              <a:buNone/>
            </a:pPr>
            <a:endParaRPr lang="cs-CZ" sz="3100" dirty="0"/>
          </a:p>
          <a:p>
            <a:r>
              <a:rPr lang="cs-CZ" dirty="0">
                <a:solidFill>
                  <a:schemeClr val="accent2"/>
                </a:solidFill>
              </a:rPr>
              <a:t>Agrolesnictví = pěstování stromů/dřevin zemědělci (</a:t>
            </a:r>
            <a:r>
              <a:rPr lang="cs-CZ" b="1" dirty="0">
                <a:solidFill>
                  <a:schemeClr val="accent2"/>
                </a:solidFill>
              </a:rPr>
              <a:t>zejména na zemědělské půdě</a:t>
            </a:r>
            <a:r>
              <a:rPr lang="cs-CZ" dirty="0">
                <a:solidFill>
                  <a:schemeClr val="accent2"/>
                </a:solidFill>
              </a:rPr>
              <a:t>)</a:t>
            </a:r>
          </a:p>
          <a:p>
            <a:r>
              <a:rPr lang="cs-CZ" b="1" dirty="0">
                <a:solidFill>
                  <a:schemeClr val="accent2"/>
                </a:solidFill>
              </a:rPr>
              <a:t>NENÍ</a:t>
            </a:r>
            <a:r>
              <a:rPr lang="cs-CZ" dirty="0">
                <a:solidFill>
                  <a:schemeClr val="accent2"/>
                </a:solidFill>
              </a:rPr>
              <a:t> TO </a:t>
            </a:r>
            <a:r>
              <a:rPr lang="cs-CZ" b="1" dirty="0">
                <a:solidFill>
                  <a:schemeClr val="accent2"/>
                </a:solidFill>
              </a:rPr>
              <a:t>ZALESŇOVÁNÍ!</a:t>
            </a:r>
          </a:p>
          <a:p>
            <a:r>
              <a:rPr lang="cs-CZ" dirty="0">
                <a:solidFill>
                  <a:schemeClr val="accent2"/>
                </a:solidFill>
              </a:rPr>
              <a:t>Definice obecně velmi široká </a:t>
            </a:r>
            <a:r>
              <a:rPr lang="mr-IN" dirty="0">
                <a:solidFill>
                  <a:schemeClr val="accent2"/>
                </a:solidFill>
              </a:rPr>
              <a:t>–</a:t>
            </a:r>
            <a:r>
              <a:rPr lang="cs-CZ" dirty="0">
                <a:solidFill>
                  <a:schemeClr val="accent2"/>
                </a:solidFill>
              </a:rPr>
              <a:t> pro implementaci je nutné definovat jednotlivé typy</a:t>
            </a:r>
          </a:p>
          <a:p>
            <a:pPr eaLnBrk="1" hangingPunct="1"/>
            <a:endParaRPr lang="cs-CZ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41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688" y="2062557"/>
            <a:ext cx="8153400" cy="341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4927"/>
            <a:ext cx="9144000" cy="1872209"/>
          </a:xfrm>
          <a:solidFill>
            <a:srgbClr val="336600"/>
          </a:solidFill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ALS zvyšují produkční schopnost ZP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Koncept</a:t>
            </a:r>
            <a:r>
              <a:rPr lang="en-US" dirty="0">
                <a:solidFill>
                  <a:schemeClr val="bg1"/>
                </a:solidFill>
              </a:rPr>
              <a:t>: the Land Equivalent Ratio</a:t>
            </a:r>
            <a:br>
              <a:rPr lang="cs-CZ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804248" y="580526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Worms</a:t>
            </a:r>
            <a:r>
              <a:rPr lang="cs-CZ" dirty="0">
                <a:solidFill>
                  <a:schemeClr val="bg1"/>
                </a:solidFill>
              </a:rPr>
              <a:t>, 2018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364088" y="2780928"/>
            <a:ext cx="144016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dirty="0"/>
              <a:t>Zemědělství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348312" y="4149080"/>
            <a:ext cx="109589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dirty="0"/>
              <a:t>Lesnictví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99592" y="3582214"/>
            <a:ext cx="144016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dirty="0"/>
              <a:t>Agrolesnictví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86CB87D-2C79-4CB0-B5BE-D92C7CA9F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6B80EA9-E507-4416-9023-7A23552E4D6E}"/>
              </a:ext>
            </a:extLst>
          </p:cNvPr>
          <p:cNvSpPr txBox="1"/>
          <p:nvPr/>
        </p:nvSpPr>
        <p:spPr>
          <a:xfrm>
            <a:off x="6724104" y="493719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Chládová, 2020</a:t>
            </a:r>
          </a:p>
        </p:txBody>
      </p:sp>
    </p:spTree>
    <p:extLst>
      <p:ext uri="{BB962C8B-B14F-4D97-AF65-F5344CB8AC3E}">
        <p14:creationId xmlns:p14="http://schemas.microsoft.com/office/powerpoint/2010/main" val="5903166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Radim\Agroforestry\Seminar_VURV\e-agroforestry-2_47950813053_o.jpg">
            <a:extLst>
              <a:ext uri="{FF2B5EF4-FFF2-40B4-BE49-F238E27FC236}">
                <a16:creationId xmlns:a16="http://schemas.microsoft.com/office/drawing/2014/main" id="{02AA7A45-DE5D-4D79-9EB8-E55640EF1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4" y="531294"/>
            <a:ext cx="8916652" cy="630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BCABFFB-23E7-449B-AE18-8339F4E04AED}"/>
              </a:ext>
            </a:extLst>
          </p:cNvPr>
          <p:cNvSpPr txBox="1"/>
          <p:nvPr/>
        </p:nvSpPr>
        <p:spPr>
          <a:xfrm>
            <a:off x="395536" y="531295"/>
            <a:ext cx="87484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Comic Sans MS" panose="030F0702030302020204" pitchFamily="66" charset="0"/>
              </a:rPr>
              <a:t>Agrolesnictví- sen všech developerů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DAA9BBA-03E9-45C9-9CCD-A3106AD72602}"/>
              </a:ext>
            </a:extLst>
          </p:cNvPr>
          <p:cNvSpPr txBox="1"/>
          <p:nvPr/>
        </p:nvSpPr>
        <p:spPr>
          <a:xfrm>
            <a:off x="3203848" y="3266058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latin typeface="Bradley Hand ITC" panose="03070402050302030203" pitchFamily="66" charset="0"/>
              </a:rPr>
              <a:t>Les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3B155DD-BF23-4CD6-8317-2108D68A25B6}"/>
              </a:ext>
            </a:extLst>
          </p:cNvPr>
          <p:cNvSpPr txBox="1"/>
          <p:nvPr/>
        </p:nvSpPr>
        <p:spPr>
          <a:xfrm>
            <a:off x="1152453" y="3429000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latin typeface="Bradley Hand ITC" panose="03070402050302030203" pitchFamily="66" charset="0"/>
              </a:rPr>
              <a:t>Pole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AC04CA2-694F-4AD8-8DB0-5366F552EA45}"/>
              </a:ext>
            </a:extLst>
          </p:cNvPr>
          <p:cNvSpPr txBox="1"/>
          <p:nvPr/>
        </p:nvSpPr>
        <p:spPr>
          <a:xfrm>
            <a:off x="6047331" y="3324586"/>
            <a:ext cx="11521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b="1" dirty="0">
              <a:latin typeface="Bradley Hand ITC" panose="03070402050302030203" pitchFamily="66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212EC7C-DBE0-4A41-933F-BE59A11682A7}"/>
              </a:ext>
            </a:extLst>
          </p:cNvPr>
          <p:cNvSpPr txBox="1"/>
          <p:nvPr/>
        </p:nvSpPr>
        <p:spPr>
          <a:xfrm>
            <a:off x="5735410" y="3444691"/>
            <a:ext cx="1152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>
                <a:latin typeface="Bradley Hand ITC" panose="03070402050302030203" pitchFamily="66" charset="0"/>
              </a:rPr>
              <a:t>Agroles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66775A8-68EE-4AD0-B100-D5698E1C25D0}"/>
              </a:ext>
            </a:extLst>
          </p:cNvPr>
          <p:cNvSpPr txBox="1"/>
          <p:nvPr/>
        </p:nvSpPr>
        <p:spPr>
          <a:xfrm>
            <a:off x="7631507" y="3222911"/>
            <a:ext cx="115212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latin typeface="Bradley Hand ITC" panose="03070402050302030203" pitchFamily="66" charset="0"/>
              </a:rPr>
              <a:t>Volné místo na výstavbu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413AA04-009E-4803-AFC4-C557037BA2D5}"/>
              </a:ext>
            </a:extLst>
          </p:cNvPr>
          <p:cNvSpPr txBox="1"/>
          <p:nvPr/>
        </p:nvSpPr>
        <p:spPr>
          <a:xfrm>
            <a:off x="6839419" y="3105834"/>
            <a:ext cx="576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+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6F27820-901D-4631-83D7-1EE9AD8713B4}"/>
              </a:ext>
            </a:extLst>
          </p:cNvPr>
          <p:cNvSpPr txBox="1"/>
          <p:nvPr/>
        </p:nvSpPr>
        <p:spPr>
          <a:xfrm>
            <a:off x="5558772" y="4558493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Comic Sans MS" panose="030F0702030302020204" pitchFamily="66" charset="0"/>
              </a:rPr>
              <a:t>… zejména v ČR</a:t>
            </a:r>
            <a:endParaRPr lang="en-US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55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7182" cy="6897888"/>
          </a:xfrm>
          <a:prstGeom prst="rect">
            <a:avLst/>
          </a:prstGeom>
        </p:spPr>
      </p:pic>
      <p:sp>
        <p:nvSpPr>
          <p:cNvPr id="2" name="1 CuadroTexto">
            <a:extLst>
              <a:ext uri="{FF2B5EF4-FFF2-40B4-BE49-F238E27FC236}">
                <a16:creationId xmlns:a16="http://schemas.microsoft.com/office/drawing/2014/main" id="{C19C8312-4A8F-48AF-841B-B5115720D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925" y="6243390"/>
            <a:ext cx="367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b="1" dirty="0"/>
              <a:t>40% </a:t>
            </a:r>
            <a:r>
              <a:rPr lang="es-ES" altLang="es-ES" b="1" dirty="0" err="1"/>
              <a:t>zvýšení</a:t>
            </a:r>
            <a:r>
              <a:rPr lang="es-ES" altLang="es-ES" b="1" dirty="0"/>
              <a:t> </a:t>
            </a:r>
            <a:r>
              <a:rPr lang="es-ES" altLang="es-ES" b="1" dirty="0" err="1"/>
              <a:t>produkce</a:t>
            </a:r>
            <a:r>
              <a:rPr lang="es-ES" altLang="es-ES" b="1" dirty="0"/>
              <a:t> </a:t>
            </a:r>
            <a:r>
              <a:rPr lang="es-ES" altLang="es-ES" b="1" dirty="0" err="1"/>
              <a:t>biomasy</a:t>
            </a:r>
            <a:endParaRPr lang="es-ES" altLang="es-ES" b="1" dirty="0"/>
          </a:p>
          <a:p>
            <a:pPr algn="ctr" eaLnBrk="1" hangingPunct="1"/>
            <a:r>
              <a:rPr lang="es-ES" altLang="es-ES" b="1" dirty="0"/>
              <a:t>(20-80%)</a:t>
            </a:r>
          </a:p>
        </p:txBody>
      </p:sp>
      <p:pic>
        <p:nvPicPr>
          <p:cNvPr id="7" name="1 Imagen">
            <a:extLst>
              <a:ext uri="{FF2B5EF4-FFF2-40B4-BE49-F238E27FC236}">
                <a16:creationId xmlns:a16="http://schemas.microsoft.com/office/drawing/2014/main" id="{1A5368B5-FF4E-4653-B898-7E86643B1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2" y="756618"/>
            <a:ext cx="7804371" cy="357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>
            <a:extLst>
              <a:ext uri="{FF2B5EF4-FFF2-40B4-BE49-F238E27FC236}">
                <a16:creationId xmlns:a16="http://schemas.microsoft.com/office/drawing/2014/main" id="{8E064C51-FC75-42D7-B46E-65D1BD250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807" y="3621029"/>
            <a:ext cx="2774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b="1" dirty="0" err="1">
                <a:solidFill>
                  <a:srgbClr val="00FF00"/>
                </a:solidFill>
              </a:rPr>
              <a:t>Dupraz</a:t>
            </a:r>
            <a:r>
              <a:rPr lang="es-ES" altLang="es-ES" b="1" dirty="0">
                <a:solidFill>
                  <a:srgbClr val="00FF00"/>
                </a:solidFill>
              </a:rPr>
              <a:t> and </a:t>
            </a:r>
            <a:r>
              <a:rPr lang="es-ES" altLang="es-ES" b="1" dirty="0" err="1">
                <a:solidFill>
                  <a:srgbClr val="00FF00"/>
                </a:solidFill>
              </a:rPr>
              <a:t>Liagre</a:t>
            </a:r>
            <a:r>
              <a:rPr lang="es-ES" altLang="es-ES" b="1" dirty="0">
                <a:solidFill>
                  <a:srgbClr val="00FF00"/>
                </a:solidFill>
              </a:rPr>
              <a:t> 2014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5180" y="60692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>
                <a:solidFill>
                  <a:srgbClr val="006600"/>
                </a:solidFill>
                <a:latin typeface="Calibri" pitchFamily="34" charset="0"/>
                <a:ea typeface="+mj-ea"/>
                <a:cs typeface="+mj-cs"/>
              </a:rPr>
              <a:t>Zvýšení</a:t>
            </a:r>
            <a:r>
              <a:rPr lang="fr-FR" sz="3200" b="1" dirty="0">
                <a:solidFill>
                  <a:srgbClr val="006600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3200" b="1" dirty="0" err="1">
                <a:solidFill>
                  <a:srgbClr val="006600"/>
                </a:solidFill>
                <a:latin typeface="Calibri" pitchFamily="34" charset="0"/>
                <a:ea typeface="+mj-ea"/>
                <a:cs typeface="+mj-cs"/>
              </a:rPr>
              <a:t>produktivity</a:t>
            </a:r>
            <a:r>
              <a:rPr lang="cs-CZ" sz="3200" b="1" dirty="0">
                <a:solidFill>
                  <a:srgbClr val="006600"/>
                </a:solidFill>
                <a:latin typeface="Calibri" pitchFamily="34" charset="0"/>
                <a:ea typeface="+mj-ea"/>
                <a:cs typeface="+mj-cs"/>
              </a:rPr>
              <a:t> zvětšením asimilační plochy</a:t>
            </a:r>
            <a:endParaRPr lang="fr-FR" sz="3200" b="1" dirty="0">
              <a:solidFill>
                <a:srgbClr val="006600"/>
              </a:solidFill>
              <a:latin typeface="Calibri" pitchFamily="34" charset="0"/>
              <a:ea typeface="+mj-ea"/>
              <a:cs typeface="+mj-cs"/>
            </a:endParaRPr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3C47F1AA-6FED-4008-8D0B-14A02378450D}"/>
              </a:ext>
            </a:extLst>
          </p:cNvPr>
          <p:cNvGrpSpPr/>
          <p:nvPr/>
        </p:nvGrpSpPr>
        <p:grpSpPr>
          <a:xfrm>
            <a:off x="509899" y="756619"/>
            <a:ext cx="6636818" cy="3617172"/>
            <a:chOff x="509899" y="756619"/>
            <a:chExt cx="6636818" cy="3617172"/>
          </a:xfrm>
        </p:grpSpPr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300E24C8-F84D-400E-A922-7C33F892906C}"/>
                </a:ext>
              </a:extLst>
            </p:cNvPr>
            <p:cNvSpPr txBox="1"/>
            <p:nvPr/>
          </p:nvSpPr>
          <p:spPr>
            <a:xfrm>
              <a:off x="5778565" y="798149"/>
              <a:ext cx="1368152" cy="33855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Lesnictví</a:t>
              </a:r>
            </a:p>
          </p:txBody>
        </p:sp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E27DE0A0-CE4C-41B7-AF4E-6A5666D93B40}"/>
                </a:ext>
              </a:extLst>
            </p:cNvPr>
            <p:cNvGrpSpPr/>
            <p:nvPr/>
          </p:nvGrpSpPr>
          <p:grpSpPr>
            <a:xfrm>
              <a:off x="509899" y="756619"/>
              <a:ext cx="4526278" cy="3617172"/>
              <a:chOff x="509899" y="756619"/>
              <a:chExt cx="4526278" cy="3617172"/>
            </a:xfrm>
          </p:grpSpPr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91BA2243-73D8-45FD-BD6B-3A79267246B7}"/>
                  </a:ext>
                </a:extLst>
              </p:cNvPr>
              <p:cNvSpPr txBox="1"/>
              <p:nvPr/>
            </p:nvSpPr>
            <p:spPr>
              <a:xfrm>
                <a:off x="1331640" y="773416"/>
                <a:ext cx="1368152" cy="338554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Zemědělství</a:t>
                </a:r>
              </a:p>
            </p:txBody>
          </p:sp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640C5D87-CC08-4010-A3A6-533C6CFD3B5C}"/>
                  </a:ext>
                </a:extLst>
              </p:cNvPr>
              <p:cNvSpPr txBox="1"/>
              <p:nvPr/>
            </p:nvSpPr>
            <p:spPr>
              <a:xfrm>
                <a:off x="3413262" y="756619"/>
                <a:ext cx="1368152" cy="338554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Agrolesnictví</a:t>
                </a:r>
              </a:p>
            </p:txBody>
          </p:sp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3C936018-74B7-48C9-BFF3-DEE596962B18}"/>
                  </a:ext>
                </a:extLst>
              </p:cNvPr>
              <p:cNvSpPr txBox="1"/>
              <p:nvPr/>
            </p:nvSpPr>
            <p:spPr>
              <a:xfrm rot="16200000">
                <a:off x="-774103" y="2040623"/>
                <a:ext cx="2891170" cy="32316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1500" dirty="0"/>
                  <a:t>   % příchozího slunečního záření</a:t>
                </a:r>
              </a:p>
            </p:txBody>
          </p:sp>
          <p:sp>
            <p:nvSpPr>
              <p:cNvPr id="15" name="TextovéPole 14">
                <a:extLst>
                  <a:ext uri="{FF2B5EF4-FFF2-40B4-BE49-F238E27FC236}">
                    <a16:creationId xmlns:a16="http://schemas.microsoft.com/office/drawing/2014/main" id="{49B9EAA5-EB25-46ED-8362-66488F506B27}"/>
                  </a:ext>
                </a:extLst>
              </p:cNvPr>
              <p:cNvSpPr txBox="1"/>
              <p:nvPr/>
            </p:nvSpPr>
            <p:spPr>
              <a:xfrm>
                <a:off x="4250699" y="3363502"/>
                <a:ext cx="785478" cy="276999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1200" dirty="0"/>
                  <a:t>Roky</a:t>
                </a:r>
              </a:p>
            </p:txBody>
          </p:sp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8BBEABE4-D71F-48E0-A5D1-3E6534F53A7B}"/>
                  </a:ext>
                </a:extLst>
              </p:cNvPr>
              <p:cNvSpPr txBox="1"/>
              <p:nvPr/>
            </p:nvSpPr>
            <p:spPr>
              <a:xfrm>
                <a:off x="2570568" y="3773627"/>
                <a:ext cx="1137336" cy="6001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1100" dirty="0"/>
                  <a:t>Ořešák</a:t>
                </a:r>
              </a:p>
              <a:p>
                <a:r>
                  <a:rPr lang="cs-CZ" sz="1100" dirty="0"/>
                  <a:t>Pšenice tvrdá</a:t>
                </a:r>
              </a:p>
              <a:p>
                <a:r>
                  <a:rPr lang="cs-CZ" sz="1100" dirty="0"/>
                  <a:t>Nevyužito</a:t>
                </a:r>
              </a:p>
            </p:txBody>
          </p:sp>
        </p:grpSp>
      </p:grp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1BC7159-2AE3-41F3-AA59-15E2A8EA201F}"/>
              </a:ext>
            </a:extLst>
          </p:cNvPr>
          <p:cNvSpPr txBox="1"/>
          <p:nvPr/>
        </p:nvSpPr>
        <p:spPr>
          <a:xfrm>
            <a:off x="2398512" y="5223150"/>
            <a:ext cx="4700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effectLst/>
                <a:latin typeface="Calibri" pitchFamily="34" charset="0"/>
              </a:rPr>
              <a:t>Fenologická návaznost a SJ orientace!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37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29" y="1377078"/>
            <a:ext cx="5377118" cy="5026711"/>
            <a:chOff x="421597" y="2058193"/>
            <a:chExt cx="4775202" cy="3473734"/>
          </a:xfrm>
        </p:grpSpPr>
        <p:pic>
          <p:nvPicPr>
            <p:cNvPr id="3" name="Image 1" descr="BV conventionnel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1597" y="2058193"/>
              <a:ext cx="4775202" cy="3473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ZoneTexte 4"/>
            <p:cNvSpPr txBox="1">
              <a:spLocks noChangeArrowheads="1"/>
            </p:cNvSpPr>
            <p:nvPr/>
          </p:nvSpPr>
          <p:spPr bwMode="auto">
            <a:xfrm>
              <a:off x="3409614" y="2206986"/>
              <a:ext cx="1220789" cy="128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cs-CZ" sz="1200" dirty="0">
                  <a:latin typeface="Arial Rounded MT Bold" charset="0"/>
                </a:rPr>
                <a:t>Přírodní zdroje            </a:t>
              </a:r>
              <a:endParaRPr lang="fr-FR" sz="1200" dirty="0">
                <a:latin typeface="Arial Rounded MT Bold" charset="0"/>
              </a:endParaRPr>
            </a:p>
          </p:txBody>
        </p:sp>
        <p:sp>
          <p:nvSpPr>
            <p:cNvPr id="5" name="ZoneTexte 9"/>
            <p:cNvSpPr txBox="1">
              <a:spLocks noChangeArrowheads="1"/>
            </p:cNvSpPr>
            <p:nvPr/>
          </p:nvSpPr>
          <p:spPr bwMode="auto">
            <a:xfrm>
              <a:off x="3371103" y="2721317"/>
              <a:ext cx="1072966" cy="127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1200" dirty="0">
                  <a:latin typeface="Arial Rounded MT Bold" charset="0"/>
                </a:rPr>
                <a:t> </a:t>
              </a:r>
              <a:r>
                <a:rPr lang="cs-CZ" sz="1200" dirty="0">
                  <a:latin typeface="Arial Rounded MT Bold" charset="0"/>
                </a:rPr>
                <a:t>Vstupy</a:t>
              </a:r>
              <a:r>
                <a:rPr lang="fr-FR" sz="1200" dirty="0">
                  <a:latin typeface="Arial Rounded MT Bold" charset="0"/>
                </a:rPr>
                <a:t>    </a:t>
              </a:r>
            </a:p>
          </p:txBody>
        </p:sp>
        <p:sp>
          <p:nvSpPr>
            <p:cNvPr id="6" name="ZoneTexte 10"/>
            <p:cNvSpPr txBox="1">
              <a:spLocks noChangeArrowheads="1"/>
            </p:cNvSpPr>
            <p:nvPr/>
          </p:nvSpPr>
          <p:spPr bwMode="auto">
            <a:xfrm>
              <a:off x="3433514" y="3731252"/>
              <a:ext cx="807682" cy="127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cs-CZ" sz="1200" dirty="0">
                  <a:latin typeface="Arial Rounded MT Bold" charset="0"/>
                </a:rPr>
                <a:t>Přínosy</a:t>
              </a:r>
              <a:endParaRPr lang="fr-FR" sz="1200" dirty="0">
                <a:latin typeface="Arial Rounded MT Bold" charset="0"/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457200" y="146734"/>
            <a:ext cx="8507288" cy="1280504"/>
          </a:xfrm>
          <a:prstGeom prst="rect">
            <a:avLst/>
          </a:prstGeom>
          <a:noFill/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Strategie hospodaření v krajině</a:t>
            </a:r>
            <a:r>
              <a:rPr lang="en-US" dirty="0"/>
              <a:t> </a:t>
            </a:r>
            <a:endParaRPr lang="cs-CZ" dirty="0"/>
          </a:p>
          <a:p>
            <a:pPr algn="l"/>
            <a:r>
              <a:rPr lang="en-US" dirty="0"/>
              <a:t>win-lose</a:t>
            </a:r>
            <a:r>
              <a:rPr lang="cs-CZ" dirty="0"/>
              <a:t> 						</a:t>
            </a:r>
            <a:r>
              <a:rPr lang="cs-CZ" dirty="0" err="1"/>
              <a:t>win-win</a:t>
            </a:r>
            <a:endParaRPr lang="en-US" dirty="0"/>
          </a:p>
        </p:txBody>
      </p:sp>
      <p:grpSp>
        <p:nvGrpSpPr>
          <p:cNvPr id="8" name="Group 4"/>
          <p:cNvGrpSpPr/>
          <p:nvPr/>
        </p:nvGrpSpPr>
        <p:grpSpPr>
          <a:xfrm>
            <a:off x="4516477" y="1377078"/>
            <a:ext cx="4627523" cy="5026711"/>
            <a:chOff x="5067221" y="2125741"/>
            <a:chExt cx="4313147" cy="3436064"/>
          </a:xfrm>
        </p:grpSpPr>
        <p:pic>
          <p:nvPicPr>
            <p:cNvPr id="9" name="Image 2" descr="BV agriculture du carbone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67221" y="2125741"/>
              <a:ext cx="4313147" cy="343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11"/>
            <p:cNvSpPr txBox="1">
              <a:spLocks noChangeArrowheads="1"/>
            </p:cNvSpPr>
            <p:nvPr/>
          </p:nvSpPr>
          <p:spPr bwMode="auto">
            <a:xfrm>
              <a:off x="7963937" y="2131428"/>
              <a:ext cx="1341279" cy="184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1200" dirty="0">
                  <a:latin typeface="Arial Rounded MT Bold" charset="0"/>
                </a:rPr>
                <a:t>Natural resources</a:t>
              </a:r>
            </a:p>
          </p:txBody>
        </p:sp>
        <p:sp>
          <p:nvSpPr>
            <p:cNvPr id="11" name="ZoneTexte 12"/>
            <p:cNvSpPr txBox="1">
              <a:spLocks noChangeArrowheads="1"/>
            </p:cNvSpPr>
            <p:nvPr/>
          </p:nvSpPr>
          <p:spPr bwMode="auto">
            <a:xfrm>
              <a:off x="7999147" y="2717243"/>
              <a:ext cx="837699" cy="126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1200" dirty="0">
                  <a:latin typeface="Arial Rounded MT Bold" charset="0"/>
                </a:rPr>
                <a:t> </a:t>
              </a:r>
              <a:r>
                <a:rPr lang="cs-CZ" sz="1200" dirty="0">
                  <a:latin typeface="Arial Rounded MT Bold" charset="0"/>
                </a:rPr>
                <a:t>Vstupy</a:t>
              </a:r>
              <a:r>
                <a:rPr lang="fr-FR" sz="1200" dirty="0">
                  <a:latin typeface="Arial Rounded MT Bold" charset="0"/>
                </a:rPr>
                <a:t>    </a:t>
              </a:r>
            </a:p>
          </p:txBody>
        </p:sp>
        <p:sp>
          <p:nvSpPr>
            <p:cNvPr id="12" name="ZoneTexte 13"/>
            <p:cNvSpPr txBox="1">
              <a:spLocks noChangeArrowheads="1"/>
            </p:cNvSpPr>
            <p:nvPr/>
          </p:nvSpPr>
          <p:spPr bwMode="auto">
            <a:xfrm>
              <a:off x="8104492" y="3644474"/>
              <a:ext cx="807682" cy="126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cs-CZ" sz="1200" dirty="0">
                  <a:latin typeface="Arial Rounded MT Bold" charset="0"/>
                </a:rPr>
                <a:t>Přínosy</a:t>
              </a:r>
              <a:endParaRPr lang="fr-FR" sz="1200" dirty="0">
                <a:latin typeface="Arial Rounded MT Bold" charset="0"/>
              </a:endParaRPr>
            </a:p>
          </p:txBody>
        </p:sp>
      </p:grpSp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7589818" y="1437853"/>
            <a:ext cx="1374670" cy="1846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cs-CZ" sz="1200" dirty="0">
                <a:latin typeface="Arial Rounded MT Bold" charset="0"/>
              </a:rPr>
              <a:t>Přírodní zdroje            </a:t>
            </a:r>
            <a:endParaRPr lang="fr-FR" sz="1200" dirty="0">
              <a:latin typeface="Arial Rounded MT Bold" charset="0"/>
            </a:endParaRPr>
          </a:p>
        </p:txBody>
      </p:sp>
      <p:cxnSp>
        <p:nvCxnSpPr>
          <p:cNvPr id="15" name="Přímá spojnice 14"/>
          <p:cNvCxnSpPr/>
          <p:nvPr/>
        </p:nvCxnSpPr>
        <p:spPr>
          <a:xfrm>
            <a:off x="4516477" y="1377078"/>
            <a:ext cx="0" cy="50267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4581753" y="6499581"/>
            <a:ext cx="462752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(Francouzská asociace pro agrolesnictví, 2018)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580242" y="6034457"/>
            <a:ext cx="4499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Diverzifikované zemědělství s integrací dřevin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80251" y="6034457"/>
            <a:ext cx="4499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Současné velkoplošné monokulturní zemědělství </a:t>
            </a:r>
          </a:p>
        </p:txBody>
      </p:sp>
    </p:spTree>
    <p:extLst>
      <p:ext uri="{BB962C8B-B14F-4D97-AF65-F5344CB8AC3E}">
        <p14:creationId xmlns:p14="http://schemas.microsoft.com/office/powerpoint/2010/main" val="1559243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81221"/>
            <a:ext cx="7255566" cy="1143000"/>
          </a:xfrm>
        </p:spPr>
        <p:txBody>
          <a:bodyPr/>
          <a:lstStyle/>
          <a:p>
            <a:r>
              <a:rPr lang="cs-CZ" dirty="0"/>
              <a:t>Vyrovnávání dostupnosti vláhy pro rostliny v okolí stromů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71" y="1988840"/>
            <a:ext cx="7973640" cy="43832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2714" y="1711374"/>
            <a:ext cx="239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Koruny stromů chrání před přívalovými srážkami i před suchem a zlepšují zasakování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5972399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Kořeny stromů zabraňují podmáčení a vytahují vláhu k povrchu v době sucha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75856" y="4581128"/>
            <a:ext cx="3310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Kořeny polních plodin nutí kořeny stromů růst hlouběji a tím se konkurence snižuje</a:t>
            </a:r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6372200" y="646390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</a:t>
            </a:r>
            <a:r>
              <a:rPr lang="cs-CZ" dirty="0" err="1"/>
              <a:t>Worms</a:t>
            </a:r>
            <a:r>
              <a:rPr lang="cs-CZ" dirty="0"/>
              <a:t>, 2018)</a:t>
            </a:r>
          </a:p>
        </p:txBody>
      </p:sp>
    </p:spTree>
    <p:extLst>
      <p:ext uri="{BB962C8B-B14F-4D97-AF65-F5344CB8AC3E}">
        <p14:creationId xmlns:p14="http://schemas.microsoft.com/office/powerpoint/2010/main" val="4020105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71594" y="2457543"/>
            <a:ext cx="3925229" cy="37051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7134" y="188640"/>
            <a:ext cx="9036496" cy="794836"/>
          </a:xfrm>
        </p:spPr>
        <p:txBody>
          <a:bodyPr/>
          <a:lstStyle/>
          <a:p>
            <a:r>
              <a:rPr lang="cs-CZ" sz="3200" dirty="0"/>
              <a:t>Stromy na polích jsou odolnější suchu než v lesích</a:t>
            </a:r>
            <a:br>
              <a:rPr lang="cs-CZ" sz="3200" dirty="0"/>
            </a:br>
            <a:r>
              <a:rPr lang="cs-CZ" sz="3200" dirty="0"/>
              <a:t>(vliv i na tloušťku kmene)- díky kultivaci půdy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0331" y="2484390"/>
            <a:ext cx="3998696" cy="37249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5400000">
            <a:off x="1807191" y="1635522"/>
            <a:ext cx="1189789" cy="3235158"/>
          </a:xfrm>
          <a:prstGeom prst="rect">
            <a:avLst/>
          </a:prstGeom>
          <a:gradFill flip="none" rotWithShape="1">
            <a:gsLst>
              <a:gs pos="8000">
                <a:srgbClr val="FF0000">
                  <a:alpha val="53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>
            <a:off x="6319865" y="1613998"/>
            <a:ext cx="1189789" cy="3235158"/>
          </a:xfrm>
          <a:prstGeom prst="rect">
            <a:avLst/>
          </a:prstGeom>
          <a:gradFill flip="none" rotWithShape="1">
            <a:gsLst>
              <a:gs pos="8000">
                <a:srgbClr val="FF0000">
                  <a:alpha val="53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4506" y="1164555"/>
            <a:ext cx="4156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Les</a:t>
            </a:r>
            <a:r>
              <a:rPr lang="en-US" b="1" dirty="0"/>
              <a:t>: </a:t>
            </a:r>
            <a:br>
              <a:rPr lang="en-US" b="1" dirty="0"/>
            </a:br>
            <a:r>
              <a:rPr lang="cs-CZ" i="1" dirty="0"/>
              <a:t>většina kořenů rozložena mělce pod povrchem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243371" y="1164555"/>
            <a:ext cx="3288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Agroles</a:t>
            </a:r>
            <a:r>
              <a:rPr lang="en-US" b="1" dirty="0"/>
              <a:t>: </a:t>
            </a:r>
            <a:br>
              <a:rPr lang="en-US" b="1" dirty="0"/>
            </a:br>
            <a:r>
              <a:rPr lang="cs-CZ" i="1" dirty="0"/>
              <a:t>většina kořenů rozložena hlouběji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996489" y="2042761"/>
            <a:ext cx="24449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Hustota kořenů</a:t>
            </a:r>
            <a:r>
              <a:rPr lang="en-US" sz="1100" dirty="0"/>
              <a:t>: </a:t>
            </a:r>
            <a:r>
              <a:rPr lang="cs-CZ" sz="1100" dirty="0"/>
              <a:t>metry kořenů</a:t>
            </a:r>
            <a:r>
              <a:rPr lang="en-US" sz="1100" dirty="0"/>
              <a:t>/m</a:t>
            </a:r>
            <a:r>
              <a:rPr lang="en-US" sz="1100" baseline="30000" dirty="0"/>
              <a:t>3 </a:t>
            </a:r>
            <a:r>
              <a:rPr lang="cs-CZ" sz="1100" dirty="0"/>
              <a:t>půdy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5540885" y="2049695"/>
            <a:ext cx="24449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Hustota kořenů</a:t>
            </a:r>
            <a:r>
              <a:rPr lang="en-US" sz="1100" dirty="0"/>
              <a:t>: </a:t>
            </a:r>
            <a:r>
              <a:rPr lang="cs-CZ" sz="1100" dirty="0"/>
              <a:t>metry kořenů</a:t>
            </a:r>
            <a:r>
              <a:rPr lang="en-US" sz="1100" dirty="0"/>
              <a:t>/m</a:t>
            </a:r>
            <a:r>
              <a:rPr lang="en-US" sz="1100" baseline="30000" dirty="0"/>
              <a:t>3 </a:t>
            </a:r>
            <a:r>
              <a:rPr lang="cs-CZ" sz="1100" dirty="0"/>
              <a:t>půdy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 rot="5400000">
            <a:off x="-331092" y="4348959"/>
            <a:ext cx="13580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Hloubka profilu</a:t>
            </a:r>
            <a:r>
              <a:rPr lang="en-US" sz="1100" dirty="0"/>
              <a:t> (cm)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372200" y="646390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</a:t>
            </a:r>
            <a:r>
              <a:rPr lang="cs-CZ" dirty="0" err="1"/>
              <a:t>Worms</a:t>
            </a:r>
            <a:r>
              <a:rPr lang="cs-CZ" dirty="0"/>
              <a:t>, 2018)</a:t>
            </a:r>
          </a:p>
        </p:txBody>
      </p:sp>
      <p:sp>
        <p:nvSpPr>
          <p:cNvPr id="14" name="TextBox 9"/>
          <p:cNvSpPr txBox="1"/>
          <p:nvPr/>
        </p:nvSpPr>
        <p:spPr>
          <a:xfrm rot="5400000">
            <a:off x="4122326" y="4396223"/>
            <a:ext cx="13580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Hloubka profilu</a:t>
            </a:r>
            <a:r>
              <a:rPr lang="en-US" sz="1100" dirty="0"/>
              <a:t> (cm)</a:t>
            </a:r>
          </a:p>
        </p:txBody>
      </p:sp>
    </p:spTree>
    <p:extLst>
      <p:ext uri="{BB962C8B-B14F-4D97-AF65-F5344CB8AC3E}">
        <p14:creationId xmlns:p14="http://schemas.microsoft.com/office/powerpoint/2010/main" val="128494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6660232" y="116632"/>
            <a:ext cx="2376264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0"/>
            <a:ext cx="1196752" cy="1196752"/>
          </a:xfrm>
          <a:prstGeom prst="rect">
            <a:avLst/>
          </a:prstGeom>
        </p:spPr>
      </p:pic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0"/>
            <a:ext cx="7236296" cy="981075"/>
          </a:xfrm>
        </p:spPr>
        <p:txBody>
          <a:bodyPr>
            <a:normAutofit fontScale="90000"/>
          </a:bodyPr>
          <a:lstStyle/>
          <a:p>
            <a:pPr algn="l" eaLnBrk="1" hangingPunct="1">
              <a:buClr>
                <a:srgbClr val="006600"/>
              </a:buClr>
              <a:buFont typeface="Wingdings" pitchFamily="2" charset="2"/>
              <a:buNone/>
              <a:defRPr/>
            </a:pPr>
            <a:r>
              <a:rPr lang="cs-CZ" sz="3600" b="1" noProof="0" dirty="0">
                <a:solidFill>
                  <a:srgbClr val="006600"/>
                </a:solidFill>
                <a:effectLst/>
                <a:latin typeface="Calibri" pitchFamily="34" charset="0"/>
              </a:rPr>
              <a:t>Role stromů v ALS </a:t>
            </a:r>
            <a:r>
              <a:rPr lang="cs-CZ" sz="2600" b="1" noProof="0" dirty="0">
                <a:solidFill>
                  <a:srgbClr val="006600"/>
                </a:solidFill>
                <a:effectLst/>
                <a:latin typeface="Calibri" pitchFamily="34" charset="0"/>
              </a:rPr>
              <a:t>(zemědělská funkce zachována)</a:t>
            </a:r>
            <a:endParaRPr lang="cs-CZ" sz="2600" noProof="0" dirty="0">
              <a:solidFill>
                <a:srgbClr val="FF0000"/>
              </a:solidFill>
              <a:latin typeface="Calibri" pitchFamily="34" charset="0"/>
            </a:endParaRPr>
          </a:p>
        </p:txBody>
      </p:sp>
      <p:graphicFrame>
        <p:nvGraphicFramePr>
          <p:cNvPr id="80926" name="Group 3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2311069"/>
              </p:ext>
            </p:extLst>
          </p:nvPr>
        </p:nvGraphicFramePr>
        <p:xfrm>
          <a:off x="1835696" y="908720"/>
          <a:ext cx="7128792" cy="5437632"/>
        </p:xfrm>
        <a:graphic>
          <a:graphicData uri="http://schemas.openxmlformats.org/drawingml/2006/table">
            <a:tbl>
              <a:tblPr/>
              <a:tblGrid>
                <a:gridCol w="280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58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Produkční role</a:t>
                      </a:r>
                      <a:r>
                        <a:rPr kumimoji="0" lang="cs-CZ" sz="2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Servisní role</a:t>
                      </a:r>
                      <a:r>
                        <a:rPr kumimoji="0" lang="cs-CZ" sz="2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8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Komerční dřevo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Palivové dřevo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cs-CZ" sz="2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Stavební materiál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cs-CZ" sz="2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Ovoce, plody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Píce pro zvířata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Léčivé produkty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Mulč a zelené hnojení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Na úrovni farmy:</a:t>
                      </a:r>
                      <a:endParaRPr kumimoji="0" lang="cs-CZ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Ochrana proti vodní a větrné erozi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Zlepšení půdní úrodnosti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Udržení organické hmoty a fyzikálních vlastností půdy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Zlepšení koloběhu živin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Potlačení plevelů, chorob a škůdců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Stín (zvířata a rostliny)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Snížení rychlosti větru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Ohraničení pozemku a oplocení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Zlepšení mikroklimatu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Na širší úrovní:</a:t>
                      </a:r>
                      <a:endParaRPr kumimoji="0" lang="cs-CZ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Zlepšení hydrologického cyklu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Udržení biodiverzity, biokoridory, refugia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Vázání uhlíku a ochlazování krajiny</a:t>
                      </a:r>
                      <a:endParaRPr kumimoji="0" lang="cs-CZ" sz="20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Obrázek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58" y="2276872"/>
            <a:ext cx="1463919" cy="631517"/>
          </a:xfrm>
          <a:prstGeom prst="rect">
            <a:avLst/>
          </a:prstGeom>
        </p:spPr>
      </p:pic>
      <p:pic>
        <p:nvPicPr>
          <p:cNvPr id="10" name="Picture 2" descr="C:\Radim\Zaloha_cerveny_pooziveni\ASZ\log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35" y="2924944"/>
            <a:ext cx="1066046" cy="133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4AA7B5E6-6A31-4A1A-9FBF-834F5F33C0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84" y="1156240"/>
            <a:ext cx="1904684" cy="63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63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41E115B2-21C6-40BB-AD26-721B954AB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-33303"/>
            <a:ext cx="9144000" cy="6916987"/>
          </a:xfrm>
          <a:noFill/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2213405-C4D1-4CB9-9AC6-643CEF571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6381328"/>
            <a:ext cx="5004048" cy="646331"/>
          </a:xfrm>
        </p:spPr>
        <p:txBody>
          <a:bodyPr anchor="ctr">
            <a:normAutofit/>
          </a:bodyPr>
          <a:lstStyle/>
          <a:p>
            <a:r>
              <a:rPr lang="cs-CZ" sz="1800" dirty="0"/>
              <a:t>Linda Kotrbová- Zemědělství č.1, cyklus </a:t>
            </a:r>
            <a:r>
              <a:rPr lang="cs-CZ" sz="1800" dirty="0" err="1"/>
              <a:t>Ze.Mě</a:t>
            </a:r>
            <a:r>
              <a:rPr lang="cs-CZ" sz="1800" dirty="0"/>
              <a:t> 2018</a:t>
            </a:r>
            <a:endParaRPr lang="en-US" sz="18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D0C8A58-A28C-49A7-96D0-1BD51C62F235}"/>
              </a:ext>
            </a:extLst>
          </p:cNvPr>
          <p:cNvSpPr txBox="1"/>
          <p:nvPr/>
        </p:nvSpPr>
        <p:spPr>
          <a:xfrm>
            <a:off x="157186" y="116632"/>
            <a:ext cx="3960440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cs-CZ" b="1" dirty="0"/>
              <a:t>Zemědělství</a:t>
            </a:r>
            <a:r>
              <a:rPr lang="cs-CZ" dirty="0"/>
              <a:t> (</a:t>
            </a:r>
            <a:r>
              <a:rPr lang="cs-CZ" dirty="0" err="1"/>
              <a:t>Agriculture</a:t>
            </a:r>
            <a:r>
              <a:rPr lang="cs-CZ" dirty="0"/>
              <a:t>)- Věda a umění kultivace půdy, včetně společných snah o shromažďování plodin a chov živých zvířat (Oxford </a:t>
            </a:r>
            <a:r>
              <a:rPr lang="cs-CZ" dirty="0" err="1"/>
              <a:t>Dictionary</a:t>
            </a:r>
            <a:r>
              <a:rPr lang="cs-CZ" dirty="0"/>
              <a:t>, 1971)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901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34EECAC-DEE4-4595-8060-43DEE345E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3D30-9277-49FF-B601-C5D1F5628C5C}" type="datetime1">
              <a:rPr lang="cs-CZ" smtClean="0"/>
              <a:pPr/>
              <a:t>10.02.2021</a:t>
            </a:fld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DCA645F-BFE5-479D-ABB9-61DC4AEC7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29F6-299A-4ACD-8AE2-60489A50BE61}" type="slidenum">
              <a:rPr lang="cs-CZ" smtClean="0"/>
              <a:pPr/>
              <a:t>20</a:t>
            </a:fld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3B2287-3E62-4BA5-8A8B-A9B94137FEC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"/>
            <a:ext cx="9252520" cy="667444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6981DA6-1C91-49C5-A42D-EBD788D7D8F0}"/>
              </a:ext>
            </a:extLst>
          </p:cNvPr>
          <p:cNvSpPr txBox="1"/>
          <p:nvPr/>
        </p:nvSpPr>
        <p:spPr>
          <a:xfrm>
            <a:off x="5076056" y="6534834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Zdroj EURAF, upravila Chládová, 2020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8811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34EECAC-DEE4-4595-8060-43DEE345E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3D30-9277-49FF-B601-C5D1F5628C5C}" type="datetime1">
              <a:rPr lang="cs-CZ" smtClean="0"/>
              <a:pPr/>
              <a:t>10.02.2021</a:t>
            </a:fld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DCA645F-BFE5-479D-ABB9-61DC4AEC7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29F6-299A-4ACD-8AE2-60489A50BE61}" type="slidenum">
              <a:rPr lang="cs-CZ" smtClean="0"/>
              <a:pPr/>
              <a:t>21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23C6CDE-CD98-4582-A81B-A527077B443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4624"/>
            <a:ext cx="9252520" cy="681337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39DCA98-4C36-4516-9941-03177444CAE8}"/>
              </a:ext>
            </a:extLst>
          </p:cNvPr>
          <p:cNvSpPr txBox="1"/>
          <p:nvPr/>
        </p:nvSpPr>
        <p:spPr>
          <a:xfrm>
            <a:off x="5508104" y="6519446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Zdroj ČSAL, upravila Chládová, 2020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3572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5160F57-26EB-4CDB-A2D3-88648B42B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0888" y="-1179512"/>
            <a:ext cx="14080321" cy="756084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1465617-4B22-4D2B-8443-CFA1C471919E}"/>
              </a:ext>
            </a:extLst>
          </p:cNvPr>
          <p:cNvSpPr txBox="1"/>
          <p:nvPr/>
        </p:nvSpPr>
        <p:spPr>
          <a:xfrm>
            <a:off x="486924" y="6296274"/>
            <a:ext cx="80455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https://euraf.isa.utl.pt/about/agroforestry-map-europe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7B66037-1A6F-455D-AB58-B43C76125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47" y="2924944"/>
            <a:ext cx="3856709" cy="144831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0A7F910-899A-47ED-B96E-8A3D8067A791}"/>
              </a:ext>
            </a:extLst>
          </p:cNvPr>
          <p:cNvSpPr txBox="1"/>
          <p:nvPr/>
        </p:nvSpPr>
        <p:spPr>
          <a:xfrm>
            <a:off x="395536" y="47818"/>
            <a:ext cx="669674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dirty="0"/>
              <a:t>Evropská agrolesnická federace EURAF</a:t>
            </a:r>
          </a:p>
          <a:p>
            <a:r>
              <a:rPr lang="cs-CZ" sz="2800" dirty="0"/>
              <a:t>Mapa agrolesnických systémů</a:t>
            </a:r>
          </a:p>
        </p:txBody>
      </p:sp>
    </p:spTree>
    <p:extLst>
      <p:ext uri="{BB962C8B-B14F-4D97-AF65-F5344CB8AC3E}">
        <p14:creationId xmlns:p14="http://schemas.microsoft.com/office/powerpoint/2010/main" val="2281726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085184"/>
            <a:ext cx="9144000" cy="1143000"/>
          </a:xfrm>
        </p:spPr>
        <p:txBody>
          <a:bodyPr/>
          <a:lstStyle/>
          <a:p>
            <a:r>
              <a:rPr lang="cs-CZ" sz="2400" dirty="0"/>
              <a:t>Kolektivizace a spojování polí do větších bloků vedlo k jejich výraznému snížení,  nicméně některé zbytky lze stále nalézt především v horských oblastech- </a:t>
            </a:r>
            <a:r>
              <a:rPr lang="cs-CZ" sz="2400" u="sng" dirty="0"/>
              <a:t>omezené produkční využívání oproti minulosti</a:t>
            </a:r>
            <a:endParaRPr lang="cs-CZ" sz="2400" u="sng" noProof="0" dirty="0"/>
          </a:p>
        </p:txBody>
      </p:sp>
      <p:pic>
        <p:nvPicPr>
          <p:cNvPr id="4" name="Picture 23" descr="http://img15.rajce.idnes.cz/d1503/8/8546/8546298_4c758d66b833d0dec478a8ee758a3431/images/IMG_8839.jpg?ver=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564" y="836712"/>
            <a:ext cx="9144000" cy="406939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3883"/>
            <a:ext cx="9144000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  „Agrolesnické“ krajinné prvky v krajině ČR</a:t>
            </a:r>
          </a:p>
          <a:p>
            <a:pPr algn="ctr"/>
            <a:r>
              <a:rPr lang="cs-CZ" sz="3200" b="1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Remízy, meze, živé ploty, liniové výsadby na okrajích polí, větrolamy </a:t>
            </a:r>
            <a:endParaRPr lang="en-US" sz="3200" b="1" dirty="0">
              <a:solidFill>
                <a:srgbClr val="008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01899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926FE2-7B3D-47CD-AA84-26B56C945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34B89C-1F16-4E94-A777-9363EEF7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55E2D8-F3E7-4BC4-881D-45F4FDA05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2E148-9CF5-4C7D-ACE4-5327E799ABC3}" type="datetime1">
              <a:rPr lang="cs-CZ" smtClean="0"/>
              <a:pPr/>
              <a:t>10.02.2021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FC37A7A-6E5E-4341-BF6F-1D0C5BA79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29F6-299A-4ACD-8AE2-60489A50BE61}" type="slidenum">
              <a:rPr lang="cs-CZ" smtClean="0"/>
              <a:pPr/>
              <a:t>24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20F2B87-C178-4DAF-BD8A-89968A27B24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7" y="10373"/>
            <a:ext cx="9252520" cy="686561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7F699DB-796F-43C1-B7FB-B0BEDBA53C4A}"/>
              </a:ext>
            </a:extLst>
          </p:cNvPr>
          <p:cNvSpPr txBox="1"/>
          <p:nvPr/>
        </p:nvSpPr>
        <p:spPr>
          <a:xfrm>
            <a:off x="5725215" y="6068035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75000"/>
                  </a:schemeClr>
                </a:solidFill>
              </a:rPr>
              <a:t>Foto Chládová a Melnikovová, 2020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3BE090A-C59F-4F5E-A2E5-6B224BBB1861}"/>
              </a:ext>
            </a:extLst>
          </p:cNvPr>
          <p:cNvSpPr txBox="1"/>
          <p:nvPr/>
        </p:nvSpPr>
        <p:spPr>
          <a:xfrm>
            <a:off x="1701797" y="88340"/>
            <a:ext cx="40324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Comic Sans MS" panose="030F0702030302020204" pitchFamily="66" charset="0"/>
              </a:rPr>
              <a:t>Tradiční agrolesnictví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64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F00C53-3761-4D58-BC90-0F95C56DC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tráva, obloha, exteriér, pole&#10;&#10;Popis byl vytvořen automaticky">
            <a:extLst>
              <a:ext uri="{FF2B5EF4-FFF2-40B4-BE49-F238E27FC236}">
                <a16:creationId xmlns:a16="http://schemas.microsoft.com/office/drawing/2014/main" id="{88308D97-C6F7-40BA-8598-4E7E41405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7"/>
            <a:ext cx="9139684" cy="6854763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EAA78D5-8A45-467E-8750-A6651C676201}"/>
              </a:ext>
            </a:extLst>
          </p:cNvPr>
          <p:cNvSpPr txBox="1"/>
          <p:nvPr/>
        </p:nvSpPr>
        <p:spPr>
          <a:xfrm>
            <a:off x="179512" y="674545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Krajinotvorné a AEKO prvky v okolí Šardic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989955F-069C-4D04-900A-A54C6909F57F}"/>
              </a:ext>
            </a:extLst>
          </p:cNvPr>
          <p:cNvSpPr txBox="1"/>
          <p:nvPr/>
        </p:nvSpPr>
        <p:spPr>
          <a:xfrm>
            <a:off x="67032" y="6489638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2">
                    <a:lumMod val="75000"/>
                  </a:schemeClr>
                </a:solidFill>
              </a:rPr>
              <a:t>Foto Chládová a Melnikovová, 2020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9F1FC47-5712-4833-A8C4-6AC5D58D3988}"/>
              </a:ext>
            </a:extLst>
          </p:cNvPr>
          <p:cNvSpPr txBox="1"/>
          <p:nvPr/>
        </p:nvSpPr>
        <p:spPr>
          <a:xfrm>
            <a:off x="223987" y="182102"/>
            <a:ext cx="8568952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600" b="1" dirty="0">
                <a:latin typeface="Comic Sans MS" panose="030F0702030302020204" pitchFamily="66" charset="0"/>
              </a:rPr>
              <a:t>„Agrolesnictví“ co plní zejména ekosystémové služby</a:t>
            </a:r>
            <a:endParaRPr lang="en-US" sz="2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122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988" y="3356992"/>
            <a:ext cx="4668011" cy="3501008"/>
          </a:xfrm>
          <a:prstGeom prst="rect">
            <a:avLst/>
          </a:prstGeom>
        </p:spPr>
      </p:pic>
      <p:pic>
        <p:nvPicPr>
          <p:cNvPr id="10" name="Picture 20" descr="A row of tall grass&#10;&#10;Description automatically generated">
            <a:extLst>
              <a:ext uri="{FF2B5EF4-FFF2-40B4-BE49-F238E27FC236}">
                <a16:creationId xmlns:a16="http://schemas.microsoft.com/office/drawing/2014/main" id="{F3FD4681-7BB4-4FB6-806F-9D827B41216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07"/>
          <a:stretch/>
        </p:blipFill>
        <p:spPr bwMode="auto">
          <a:xfrm>
            <a:off x="5786028" y="-1"/>
            <a:ext cx="3357971" cy="39878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3D30-9277-49FF-B601-C5D1F5628C5C}" type="datetime1">
              <a:rPr lang="cs-CZ" smtClean="0"/>
              <a:pPr/>
              <a:t>10.02.2021</a:t>
            </a:fld>
            <a:endParaRPr lang="cs-C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74994"/>
            <a:ext cx="4644008" cy="3483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81"/>
            <a:ext cx="3003798" cy="4005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-13072"/>
            <a:ext cx="3080060" cy="4106747"/>
          </a:xfrm>
          <a:prstGeom prst="rect">
            <a:avLst/>
          </a:prstGeom>
        </p:spPr>
      </p:pic>
      <p:sp>
        <p:nvSpPr>
          <p:cNvPr id="9" name="Title 9"/>
          <p:cNvSpPr txBox="1">
            <a:spLocks/>
          </p:cNvSpPr>
          <p:nvPr/>
        </p:nvSpPr>
        <p:spPr>
          <a:xfrm>
            <a:off x="-13816" y="4005064"/>
            <a:ext cx="4427984" cy="7200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Farma Miller - Úholičky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A51DE2F-C837-48FB-BD09-0F4045B89C6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6" y="-176036"/>
            <a:ext cx="6242000" cy="426971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4A0D349-8859-4C1D-B8FC-0C9C9274C3E0}"/>
              </a:ext>
            </a:extLst>
          </p:cNvPr>
          <p:cNvSpPr txBox="1"/>
          <p:nvPr/>
        </p:nvSpPr>
        <p:spPr>
          <a:xfrm>
            <a:off x="266433" y="6175390"/>
            <a:ext cx="380151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 err="1">
                <a:latin typeface="Comic Sans MS" panose="030F0702030302020204" pitchFamily="66" charset="0"/>
              </a:rPr>
              <a:t>Silvoorebné</a:t>
            </a:r>
            <a:r>
              <a:rPr lang="cs-CZ" sz="2800" b="1" dirty="0">
                <a:latin typeface="Comic Sans MS" panose="030F0702030302020204" pitchFamily="66" charset="0"/>
              </a:rPr>
              <a:t> systémy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03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EA1B2A0-A0EF-44F8-85AD-84A54DABA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3D30-9277-49FF-B601-C5D1F5628C5C}" type="datetime1">
              <a:rPr lang="cs-CZ" smtClean="0"/>
              <a:pPr/>
              <a:t>10.02.2021</a:t>
            </a:fld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5F502E-8AC8-4606-89D6-9798A15C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29F6-299A-4ACD-8AE2-60489A50BE61}" type="slidenum">
              <a:rPr lang="cs-CZ" smtClean="0"/>
              <a:pPr/>
              <a:t>27</a:t>
            </a:fld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DF87F75-C070-4D15-870C-E7CAF889AAB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32"/>
            <a:ext cx="9144000" cy="671036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82B0E17-429C-4C08-9422-36CACFD9726C}"/>
              </a:ext>
            </a:extLst>
          </p:cNvPr>
          <p:cNvSpPr txBox="1"/>
          <p:nvPr/>
        </p:nvSpPr>
        <p:spPr>
          <a:xfrm>
            <a:off x="7046912" y="5934375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Foto Archiv ČSAL</a:t>
            </a:r>
          </a:p>
        </p:txBody>
      </p:sp>
    </p:spTree>
    <p:extLst>
      <p:ext uri="{BB962C8B-B14F-4D97-AF65-F5344CB8AC3E}">
        <p14:creationId xmlns:p14="http://schemas.microsoft.com/office/powerpoint/2010/main" val="1429171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107ADC2-A9A1-4EFA-A0CE-262CA1322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3D30-9277-49FF-B601-C5D1F5628C5C}" type="datetime1">
              <a:rPr lang="cs-CZ" smtClean="0"/>
              <a:pPr/>
              <a:t>10.02.2021</a:t>
            </a:fld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5AB377-F3AB-4A24-8287-16B781573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29F6-299A-4ACD-8AE2-60489A50BE61}" type="slidenum">
              <a:rPr lang="cs-CZ" smtClean="0"/>
              <a:pPr/>
              <a:t>28</a:t>
            </a:fld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55C58B7-E098-43B8-A312-4CFD40DEA62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C8CF0E4-02FD-4903-96E9-34830A7F34B3}"/>
              </a:ext>
            </a:extLst>
          </p:cNvPr>
          <p:cNvSpPr txBox="1"/>
          <p:nvPr/>
        </p:nvSpPr>
        <p:spPr>
          <a:xfrm>
            <a:off x="7046912" y="5934375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2">
                    <a:lumMod val="75000"/>
                  </a:schemeClr>
                </a:solidFill>
              </a:rPr>
              <a:t>Foto Archiv ČSAL</a:t>
            </a:r>
          </a:p>
        </p:txBody>
      </p:sp>
    </p:spTree>
    <p:extLst>
      <p:ext uri="{BB962C8B-B14F-4D97-AF65-F5344CB8AC3E}">
        <p14:creationId xmlns:p14="http://schemas.microsoft.com/office/powerpoint/2010/main" val="2778194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7"/>
          <p:cNvSpPr txBox="1">
            <a:spLocks noChangeArrowheads="1"/>
          </p:cNvSpPr>
          <p:nvPr/>
        </p:nvSpPr>
        <p:spPr bwMode="auto">
          <a:xfrm>
            <a:off x="145640" y="4800050"/>
            <a:ext cx="42839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V případě protierozní funkce musí být linie dřevin  vedeny po vrstevnici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Radim\Agroforestry\Vystava Zemedelske muzeum\17 Pitek\imwet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876256" y="6453336"/>
            <a:ext cx="188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Foto: Pitek 2020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51ED72B-8EE3-4BD0-B20B-582EBFB479A2}"/>
              </a:ext>
            </a:extLst>
          </p:cNvPr>
          <p:cNvSpPr txBox="1"/>
          <p:nvPr/>
        </p:nvSpPr>
        <p:spPr>
          <a:xfrm>
            <a:off x="373032" y="5930116"/>
            <a:ext cx="40340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 err="1">
                <a:latin typeface="Comic Sans MS" panose="030F0702030302020204" pitchFamily="66" charset="0"/>
              </a:rPr>
              <a:t>Silvopastevní</a:t>
            </a:r>
            <a:r>
              <a:rPr lang="cs-CZ" sz="2800" b="1" dirty="0">
                <a:latin typeface="Comic Sans MS" panose="030F0702030302020204" pitchFamily="66" charset="0"/>
              </a:rPr>
              <a:t> systémy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21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2E148-9CF5-4C7D-ACE4-5327E799ABC3}" type="datetime1">
              <a:rPr lang="cs-CZ" smtClean="0"/>
              <a:pPr/>
              <a:t>10.02.2021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29F6-299A-4ACD-8AE2-60489A50BE61}" type="slidenum">
              <a:rPr lang="cs-CZ" smtClean="0"/>
              <a:pPr/>
              <a:t>3</a:t>
            </a:fld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3176" y="543"/>
            <a:ext cx="118269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403648" y="543"/>
            <a:ext cx="77701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Agrolesnictví- jako nejstarší forma zemědělství</a:t>
            </a:r>
            <a:r>
              <a:rPr lang="cs-CZ" dirty="0"/>
              <a:t> bylo velmi rozšířené po celé Evropě- na našem území se na stromy na ZP v evidenci ‚zapomínalo‘ od pol. 19 st. </a:t>
            </a:r>
          </a:p>
        </p:txBody>
      </p:sp>
    </p:spTree>
    <p:extLst>
      <p:ext uri="{BB962C8B-B14F-4D97-AF65-F5344CB8AC3E}">
        <p14:creationId xmlns:p14="http://schemas.microsoft.com/office/powerpoint/2010/main" val="2538850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6025AD-6865-40D0-9291-A3F99AA49C26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4DE99A-55B4-4B23-B3B5-9EC026FBC2D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2EDFE5-E9BE-4ABD-9DF4-5EC28C8CA40D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EB9C7A1-B159-405E-9624-5FA13D224255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8CA443A-30F0-444A-8628-78AB935C00C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54C8575-3D16-40E3-8A99-F46E569FA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66B5B9D-840B-4D15-8AE8-B9DE89391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97F01-15E7-41B9-8E72-B3B3AF7839A7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985808F-ADAA-4201-B559-1853F7C2AE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555"/>
            <a:ext cx="9144000" cy="667444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F101EC4-FF92-4371-B8B0-76EED529D731}"/>
              </a:ext>
            </a:extLst>
          </p:cNvPr>
          <p:cNvSpPr txBox="1"/>
          <p:nvPr/>
        </p:nvSpPr>
        <p:spPr>
          <a:xfrm>
            <a:off x="7046912" y="5934375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2">
                    <a:lumMod val="75000"/>
                  </a:schemeClr>
                </a:solidFill>
              </a:rPr>
              <a:t>Foto Archiv ČSAL</a:t>
            </a:r>
          </a:p>
        </p:txBody>
      </p:sp>
    </p:spTree>
    <p:extLst>
      <p:ext uri="{BB962C8B-B14F-4D97-AF65-F5344CB8AC3E}">
        <p14:creationId xmlns:p14="http://schemas.microsoft.com/office/powerpoint/2010/main" val="2536335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Radim\Agroforestry\Foto ALS_typy\20150731_184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390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5940152"/>
            <a:ext cx="9252520" cy="1143000"/>
          </a:xfrm>
        </p:spPr>
        <p:txBody>
          <a:bodyPr/>
          <a:lstStyle/>
          <a:p>
            <a:r>
              <a:rPr lang="cs-CZ" sz="2000" dirty="0"/>
              <a:t>Asimilace i funkčnost ALS v době extrémního sucha (Miskovice, srpen 2018)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3833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BDA87E3-F0AD-4E7F-BCBB-EB22E4CF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3D30-9277-49FF-B601-C5D1F5628C5C}" type="datetime1">
              <a:rPr lang="cs-CZ" smtClean="0"/>
              <a:pPr/>
              <a:t>10.02.2021</a:t>
            </a:fld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E933461-43F8-4BE2-B0FF-9E1D1915E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29F6-299A-4ACD-8AE2-60489A50BE61}" type="slidenum">
              <a:rPr lang="cs-CZ" smtClean="0"/>
              <a:pPr/>
              <a:t>32</a:t>
            </a:fld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40F124F-7FAB-4DEF-A38C-846C229055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7764B44-2E8E-4ABF-B437-FCF5ABC34065}"/>
              </a:ext>
            </a:extLst>
          </p:cNvPr>
          <p:cNvSpPr txBox="1"/>
          <p:nvPr/>
        </p:nvSpPr>
        <p:spPr>
          <a:xfrm>
            <a:off x="5998840" y="5970766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75000"/>
                  </a:schemeClr>
                </a:solidFill>
              </a:rPr>
              <a:t>Foto Chládová a Melnikovová, 2020</a:t>
            </a:r>
          </a:p>
        </p:txBody>
      </p:sp>
    </p:spTree>
    <p:extLst>
      <p:ext uri="{BB962C8B-B14F-4D97-AF65-F5344CB8AC3E}">
        <p14:creationId xmlns:p14="http://schemas.microsoft.com/office/powerpoint/2010/main" val="1941286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73F9FB9-ABFE-4B91-B494-D74BB015E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3D30-9277-49FF-B601-C5D1F5628C5C}" type="datetime1">
              <a:rPr lang="cs-CZ" smtClean="0"/>
              <a:pPr/>
              <a:t>10.02.2021</a:t>
            </a:fld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1DB5C6-35F8-4259-BE9F-D84BDE7B9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29F6-299A-4ACD-8AE2-60489A50BE61}" type="slidenum">
              <a:rPr lang="cs-CZ" smtClean="0"/>
              <a:pPr/>
              <a:t>33</a:t>
            </a:fld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0C1D930-3C5F-4ADB-8CD9-06658CA43B1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6632"/>
            <a:ext cx="9252520" cy="674136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CA3B7C3-FD3B-4EF5-993D-4C422E8A9CF3}"/>
              </a:ext>
            </a:extLst>
          </p:cNvPr>
          <p:cNvSpPr txBox="1"/>
          <p:nvPr/>
        </p:nvSpPr>
        <p:spPr>
          <a:xfrm>
            <a:off x="7046912" y="5934375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2">
                    <a:lumMod val="75000"/>
                  </a:schemeClr>
                </a:solidFill>
              </a:rPr>
              <a:t>Foto Archiv ČSAL</a:t>
            </a:r>
          </a:p>
        </p:txBody>
      </p:sp>
    </p:spTree>
    <p:extLst>
      <p:ext uri="{BB962C8B-B14F-4D97-AF65-F5344CB8AC3E}">
        <p14:creationId xmlns:p14="http://schemas.microsoft.com/office/powerpoint/2010/main" val="2640888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6557665" y="116632"/>
            <a:ext cx="2376264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414751" y="244135"/>
            <a:ext cx="6749537" cy="681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008000"/>
                </a:solidFill>
              </a:rPr>
              <a:t>Podpora rozvoje agrolesnictví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10071" y="1052736"/>
            <a:ext cx="8933929" cy="64017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Pracovní skupina k agrolesnictví pro SZP od ledna 2019 na </a:t>
            </a:r>
            <a:r>
              <a:rPr lang="cs-CZ" sz="2400" b="1" dirty="0" err="1"/>
              <a:t>MZe</a:t>
            </a:r>
            <a:r>
              <a:rPr lang="cs-CZ" sz="2000" b="1" dirty="0"/>
              <a:t>-</a:t>
            </a:r>
          </a:p>
          <a:p>
            <a:r>
              <a:rPr lang="cs-CZ" sz="2000" b="1" dirty="0"/>
              <a:t>Investiční opatření na založení, ochranu a 5-letou údržbu; seznamy dřevin; 100 dřevin/ha; min 3 druhy; spon a vzdálenost řad; min. velikost DPB; kultura v LPIS; výpočet platby; projekt pro založení ALS.</a:t>
            </a:r>
            <a:endParaRPr lang="cs-CZ" sz="2000" dirty="0"/>
          </a:p>
          <a:p>
            <a:r>
              <a:rPr lang="cs-CZ" sz="2000" b="1" dirty="0"/>
              <a:t> </a:t>
            </a:r>
          </a:p>
          <a:p>
            <a:endParaRPr lang="cs-CZ" sz="2000" b="1" dirty="0"/>
          </a:p>
          <a:p>
            <a:endParaRPr lang="cs-CZ" sz="2000" b="1" u="sng" dirty="0"/>
          </a:p>
          <a:p>
            <a:endParaRPr lang="cs-CZ" sz="2000" b="1" u="sng" dirty="0"/>
          </a:p>
          <a:p>
            <a:endParaRPr lang="cs-CZ" sz="2400" b="1" dirty="0"/>
          </a:p>
          <a:p>
            <a:endParaRPr lang="cs-CZ" sz="2400" b="1" dirty="0"/>
          </a:p>
          <a:p>
            <a:endParaRPr lang="cs-CZ" sz="2400" b="1" dirty="0"/>
          </a:p>
          <a:p>
            <a:endParaRPr lang="cs-CZ" sz="2400" b="1" dirty="0"/>
          </a:p>
          <a:p>
            <a:endParaRPr lang="cs-CZ" sz="2400" b="1" dirty="0"/>
          </a:p>
          <a:p>
            <a:endParaRPr lang="cs-CZ" sz="2400" b="1" dirty="0"/>
          </a:p>
          <a:p>
            <a:r>
              <a:rPr lang="cs-CZ" sz="2400" b="1" dirty="0"/>
              <a:t>International Union </a:t>
            </a:r>
            <a:r>
              <a:rPr lang="cs-CZ" sz="2400" b="1" dirty="0" err="1"/>
              <a:t>for</a:t>
            </a:r>
            <a:r>
              <a:rPr lang="cs-CZ" sz="2400" b="1" dirty="0"/>
              <a:t> </a:t>
            </a:r>
            <a:r>
              <a:rPr lang="cs-CZ" sz="2400" b="1" dirty="0" err="1"/>
              <a:t>Agroforestry</a:t>
            </a:r>
            <a:r>
              <a:rPr lang="cs-CZ" sz="2000" b="1" dirty="0"/>
              <a:t>- </a:t>
            </a:r>
            <a:r>
              <a:rPr lang="cs-CZ" sz="2000" dirty="0"/>
              <a:t>celosvětově působící unie založena během agrolesnického kongresu ve Francii 2019, je jako spolek registrována v ČR pod adresou ČZU!</a:t>
            </a:r>
            <a:endParaRPr lang="cs-CZ" sz="2400" b="1" dirty="0"/>
          </a:p>
          <a:p>
            <a:endParaRPr lang="cs-CZ" sz="2000" b="1" u="sng" dirty="0"/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AF01A66-4171-4781-AD2C-FD2CF8AF477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00" y="2636912"/>
            <a:ext cx="4604600" cy="295232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80BA98E-0D4B-45AB-B9FF-0CC250969AD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36912"/>
            <a:ext cx="471601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08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0"/>
            <a:ext cx="7056784" cy="1772816"/>
          </a:xfrm>
        </p:spPr>
        <p:txBody>
          <a:bodyPr/>
          <a:lstStyle/>
          <a:p>
            <a:r>
              <a:rPr lang="en-US" sz="3200" dirty="0" err="1">
                <a:solidFill>
                  <a:srgbClr val="006600"/>
                </a:solidFill>
                <a:latin typeface="Calibri" pitchFamily="34" charset="0"/>
              </a:rPr>
              <a:t>Výzkumný</a:t>
            </a:r>
            <a:r>
              <a:rPr lang="en-US" sz="3200" dirty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Calibri" pitchFamily="34" charset="0"/>
              </a:rPr>
              <a:t>projekt</a:t>
            </a:r>
            <a:r>
              <a:rPr lang="en-US" sz="3200" dirty="0">
                <a:solidFill>
                  <a:srgbClr val="006600"/>
                </a:solidFill>
                <a:latin typeface="Calibri" pitchFamily="34" charset="0"/>
              </a:rPr>
              <a:t> TAČR </a:t>
            </a:r>
            <a:r>
              <a:rPr lang="en-US" sz="3200" dirty="0" err="1">
                <a:solidFill>
                  <a:srgbClr val="006600"/>
                </a:solidFill>
                <a:latin typeface="Calibri" pitchFamily="34" charset="0"/>
              </a:rPr>
              <a:t>éta</a:t>
            </a:r>
            <a:br>
              <a:rPr lang="en-US" sz="3200" b="1" dirty="0">
                <a:solidFill>
                  <a:srgbClr val="006600"/>
                </a:solidFill>
                <a:latin typeface="Calibri" pitchFamily="34" charset="0"/>
              </a:rPr>
            </a:br>
            <a:r>
              <a:rPr lang="cs-CZ" sz="3200" b="1" dirty="0">
                <a:solidFill>
                  <a:srgbClr val="006600"/>
                </a:solidFill>
                <a:latin typeface="Calibri" pitchFamily="34" charset="0"/>
              </a:rPr>
              <a:t>Agrolesnictví - šance pro regionální rozvoj a udržitelnost venkovské krajiny </a:t>
            </a:r>
            <a:endParaRPr lang="en-US" sz="3200" b="1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688" y="1700808"/>
            <a:ext cx="7380312" cy="5157192"/>
          </a:xfrm>
        </p:spPr>
        <p:txBody>
          <a:bodyPr>
            <a:normAutofit/>
          </a:bodyPr>
          <a:lstStyle/>
          <a:p>
            <a:r>
              <a:rPr lang="cs-CZ" sz="2800" dirty="0"/>
              <a:t>Posoudit přínosy, možnosti a bariéry uplatnění ALS ČR</a:t>
            </a:r>
          </a:p>
          <a:p>
            <a:r>
              <a:rPr lang="cs-CZ" sz="2800" dirty="0"/>
              <a:t>ČZU, VÚKOZ, MENDELU, AV, ASZ, </a:t>
            </a:r>
            <a:r>
              <a:rPr lang="cs-CZ" sz="2800" dirty="0" err="1"/>
              <a:t>SčK</a:t>
            </a:r>
            <a:r>
              <a:rPr lang="cs-CZ" sz="2800" dirty="0"/>
              <a:t>, </a:t>
            </a:r>
            <a:r>
              <a:rPr lang="cs-CZ" sz="2800" dirty="0" err="1"/>
              <a:t>JmK</a:t>
            </a:r>
            <a:r>
              <a:rPr lang="cs-CZ" sz="2800" dirty="0"/>
              <a:t> </a:t>
            </a:r>
          </a:p>
          <a:p>
            <a:r>
              <a:rPr lang="cs-CZ" sz="2800" dirty="0"/>
              <a:t>2018-20, rozpočet 13 416 000,-Kč </a:t>
            </a:r>
          </a:p>
          <a:p>
            <a:r>
              <a:rPr lang="cs-CZ" sz="2800" dirty="0"/>
              <a:t>socioekonomický, legislativní a environmentální kontext, komplexně hodnoceny přínosy ALS na zemědělské půdě</a:t>
            </a:r>
          </a:p>
          <a:p>
            <a:r>
              <a:rPr lang="cs-CZ" sz="2800" dirty="0"/>
              <a:t>legislativní bariéry, příležitosti a podpory pěstování stromů na zemědělské půdě </a:t>
            </a:r>
          </a:p>
          <a:p>
            <a:r>
              <a:rPr lang="cs-CZ" sz="2800" dirty="0"/>
              <a:t>https://starfos.tacr.cz/cs/project/TL01000298</a:t>
            </a:r>
          </a:p>
        </p:txBody>
      </p:sp>
      <p:sp>
        <p:nvSpPr>
          <p:cNvPr id="8" name="Obdélník 4"/>
          <p:cNvSpPr/>
          <p:nvPr/>
        </p:nvSpPr>
        <p:spPr>
          <a:xfrm>
            <a:off x="6948264" y="0"/>
            <a:ext cx="2195736" cy="76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0"/>
            <a:ext cx="1196752" cy="1196752"/>
          </a:xfrm>
          <a:prstGeom prst="rect">
            <a:avLst/>
          </a:prstGeom>
        </p:spPr>
      </p:pic>
      <p:pic>
        <p:nvPicPr>
          <p:cNvPr id="11" name="Obrázek 10" descr="Obsah obrázku text, lékárnička, podepsat, klipart&#10;&#10;Popis byl vytvořen automaticky">
            <a:extLst>
              <a:ext uri="{FF2B5EF4-FFF2-40B4-BE49-F238E27FC236}">
                <a16:creationId xmlns:a16="http://schemas.microsoft.com/office/drawing/2014/main" id="{156BC381-BB42-458C-A36E-1B6A78D2D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4671978"/>
            <a:ext cx="817999" cy="1258460"/>
          </a:xfrm>
          <a:prstGeom prst="rect">
            <a:avLst/>
          </a:prstGeo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28AA204D-DB50-4CFB-A0F9-47009DCEF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80" y="1196752"/>
            <a:ext cx="1807233" cy="69944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7475FE2-5979-4839-9B89-08204242B9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33583"/>
            <a:ext cx="764606" cy="1058590"/>
          </a:xfrm>
          <a:prstGeom prst="rect">
            <a:avLst/>
          </a:prstGeom>
        </p:spPr>
      </p:pic>
      <p:graphicFrame>
        <p:nvGraphicFramePr>
          <p:cNvPr id="14" name="Objekt 13">
            <a:extLst>
              <a:ext uri="{FF2B5EF4-FFF2-40B4-BE49-F238E27FC236}">
                <a16:creationId xmlns:a16="http://schemas.microsoft.com/office/drawing/2014/main" id="{B5A5D66F-B2CF-4035-A75B-B7EB613862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907969"/>
              </p:ext>
            </p:extLst>
          </p:nvPr>
        </p:nvGraphicFramePr>
        <p:xfrm>
          <a:off x="122439" y="3395124"/>
          <a:ext cx="1397842" cy="584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6502805" imgH="2717738" progId="Word.Document.12">
                  <p:embed/>
                </p:oleObj>
              </mc:Choice>
              <mc:Fallback>
                <p:oleObj name="Document" r:id="rId6" imgW="6502805" imgH="271773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439" y="3395124"/>
                        <a:ext cx="1397842" cy="584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8C07C023-430F-4D23-9C61-5D561A27D1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" y="4992819"/>
            <a:ext cx="1690688" cy="58425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E83E76B-AF01-450C-B8AA-DAC70B9A0C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65111"/>
            <a:ext cx="1335024" cy="996696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AF88AD1-B115-4C7D-816D-C92AAA7746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9" y="5546216"/>
            <a:ext cx="1551530" cy="886482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4C3C8D86-4071-40B2-8B41-8C60C0C796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92" y="2249580"/>
            <a:ext cx="1521356" cy="365125"/>
          </a:xfrm>
          <a:prstGeom prst="rect">
            <a:avLst/>
          </a:prstGeom>
        </p:spPr>
      </p:pic>
      <p:pic>
        <p:nvPicPr>
          <p:cNvPr id="24" name="Obrázek 23" descr="Obsah obrázku text, klipart&#10;&#10;Popis byl vytvořen automaticky">
            <a:extLst>
              <a:ext uri="{FF2B5EF4-FFF2-40B4-BE49-F238E27FC236}">
                <a16:creationId xmlns:a16="http://schemas.microsoft.com/office/drawing/2014/main" id="{A9CE258D-4146-4696-A39D-D2BDC91BF8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921" y="2279942"/>
            <a:ext cx="1553712" cy="27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72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7056784" cy="936104"/>
          </a:xfrm>
        </p:spPr>
        <p:txBody>
          <a:bodyPr/>
          <a:lstStyle/>
          <a:p>
            <a:r>
              <a:rPr lang="en-US" sz="4400" b="1" dirty="0" err="1">
                <a:solidFill>
                  <a:srgbClr val="006600"/>
                </a:solidFill>
                <a:latin typeface="Calibri" pitchFamily="34" charset="0"/>
              </a:rPr>
              <a:t>Výstupy</a:t>
            </a:r>
            <a:r>
              <a:rPr lang="en-US" sz="4400" b="1" dirty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Calibri" pitchFamily="34" charset="0"/>
              </a:rPr>
              <a:t>projektu</a:t>
            </a:r>
            <a:endParaRPr lang="en-US" sz="4400" b="1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412776"/>
            <a:ext cx="7056784" cy="475252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Vytvořena definice a klasifikace ALS a provedena inventarizace v přírodních podmínkách ČR</a:t>
            </a:r>
          </a:p>
          <a:p>
            <a:r>
              <a:rPr lang="cs-CZ" dirty="0"/>
              <a:t>Etnologický, historický a sociologický výzkum, zjišťující znalosti zemědělců o pěstování dřevin </a:t>
            </a:r>
          </a:p>
          <a:p>
            <a:r>
              <a:rPr lang="cs-CZ" dirty="0"/>
              <a:t>Zhodnocení environmentálních přínosů ALS</a:t>
            </a:r>
          </a:p>
          <a:p>
            <a:r>
              <a:rPr lang="cs-CZ" dirty="0"/>
              <a:t>Hodnocení produkčních a ekonomických aspektů</a:t>
            </a:r>
          </a:p>
          <a:p>
            <a:r>
              <a:rPr lang="cs-CZ" dirty="0"/>
              <a:t>Analýza legislativního a dotačního prostředí</a:t>
            </a:r>
          </a:p>
          <a:p>
            <a:r>
              <a:rPr lang="cs-CZ" b="1" dirty="0"/>
              <a:t>Certifikovaná metodika zavádění ALS a didaktická pomůcka </a:t>
            </a:r>
            <a:endParaRPr lang="en-US" b="1" dirty="0"/>
          </a:p>
          <a:p>
            <a:endParaRPr lang="en-US" dirty="0"/>
          </a:p>
        </p:txBody>
      </p:sp>
      <p:sp>
        <p:nvSpPr>
          <p:cNvPr id="7" name="Obdélník 4"/>
          <p:cNvSpPr/>
          <p:nvPr/>
        </p:nvSpPr>
        <p:spPr>
          <a:xfrm>
            <a:off x="6660232" y="188640"/>
            <a:ext cx="2376264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72008"/>
            <a:ext cx="1196752" cy="119675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DB0FC57-0810-41A9-9837-903CAEC650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7" y="1994478"/>
            <a:ext cx="787325" cy="1090044"/>
          </a:xfrm>
          <a:prstGeom prst="rect">
            <a:avLst/>
          </a:prstGeom>
        </p:spPr>
      </p:pic>
      <p:pic>
        <p:nvPicPr>
          <p:cNvPr id="12" name="Obrázek 11" descr="Obsah obrázku text, lékárnička, podepsat, klipart&#10;&#10;Popis byl vytvořen automaticky">
            <a:extLst>
              <a:ext uri="{FF2B5EF4-FFF2-40B4-BE49-F238E27FC236}">
                <a16:creationId xmlns:a16="http://schemas.microsoft.com/office/drawing/2014/main" id="{351DF869-4377-4BA8-8429-8F6590AF8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64" y="154316"/>
            <a:ext cx="817999" cy="1258460"/>
          </a:xfrm>
          <a:prstGeom prst="rect">
            <a:avLst/>
          </a:prstGeom>
        </p:spPr>
      </p:pic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79DAFBF4-9731-4082-91EB-58C4A572FB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697353"/>
              </p:ext>
            </p:extLst>
          </p:nvPr>
        </p:nvGraphicFramePr>
        <p:xfrm>
          <a:off x="148103" y="3189225"/>
          <a:ext cx="1397842" cy="584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6502805" imgH="2717738" progId="Word.Document.12">
                  <p:embed/>
                </p:oleObj>
              </mc:Choice>
              <mc:Fallback>
                <p:oleObj name="Document" r:id="rId5" imgW="6502805" imgH="2717738" progId="Word.Document.12">
                  <p:embed/>
                  <p:pic>
                    <p:nvPicPr>
                      <p:cNvPr id="14" name="Objekt 13">
                        <a:extLst>
                          <a:ext uri="{FF2B5EF4-FFF2-40B4-BE49-F238E27FC236}">
                            <a16:creationId xmlns:a16="http://schemas.microsoft.com/office/drawing/2014/main" id="{B5A5D66F-B2CF-4035-A75B-B7EB613862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8103" y="3189225"/>
                        <a:ext cx="1397842" cy="584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D9BA114A-6B64-4BE5-AB8A-AD0E732843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" y="4948082"/>
            <a:ext cx="1690688" cy="58425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4A37914-6C05-460D-8FFE-34A63D5B7B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16768"/>
            <a:ext cx="1335024" cy="99669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FFE40E6C-CAB6-43F0-BD95-199EB749BC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9" y="5546216"/>
            <a:ext cx="1551530" cy="88648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EE47708B-C339-400E-9C1B-1EF1FAD918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547" y="6000541"/>
            <a:ext cx="1521356" cy="365125"/>
          </a:xfrm>
          <a:prstGeom prst="rect">
            <a:avLst/>
          </a:prstGeom>
        </p:spPr>
      </p:pic>
      <p:pic>
        <p:nvPicPr>
          <p:cNvPr id="18" name="Obrázek 17" descr="Obsah obrázku text, klipart&#10;&#10;Popis byl vytvořen automaticky">
            <a:extLst>
              <a:ext uri="{FF2B5EF4-FFF2-40B4-BE49-F238E27FC236}">
                <a16:creationId xmlns:a16="http://schemas.microsoft.com/office/drawing/2014/main" id="{0452C880-7858-4115-AD34-3EEE571366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53" y="6056245"/>
            <a:ext cx="1553712" cy="274433"/>
          </a:xfrm>
          <a:prstGeom prst="rect">
            <a:avLst/>
          </a:prstGeom>
        </p:spPr>
      </p:pic>
      <p:pic>
        <p:nvPicPr>
          <p:cNvPr id="19" name="Obrázek 18" descr="Obsah obrázku text&#10;&#10;Popis byl vytvořen automaticky">
            <a:extLst>
              <a:ext uri="{FF2B5EF4-FFF2-40B4-BE49-F238E27FC236}">
                <a16:creationId xmlns:a16="http://schemas.microsoft.com/office/drawing/2014/main" id="{C2B770E5-3F8F-448A-B9D8-F3EF518853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80" y="1196752"/>
            <a:ext cx="1807233" cy="69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48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91FB2-379B-4B0E-9A56-CADB90418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EC8FFD-9C47-4C2C-8B47-D4646EF8E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2E148-9CF5-4C7D-ACE4-5327E799ABC3}" type="datetime1">
              <a:rPr lang="cs-CZ" smtClean="0"/>
              <a:pPr/>
              <a:t>10.02.2021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B463549-A1B7-4256-AEA2-D617C7758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29F6-299A-4ACD-8AE2-60489A50BE61}" type="slidenum">
              <a:rPr lang="cs-CZ" smtClean="0"/>
              <a:pPr/>
              <a:t>37</a:t>
            </a:fld>
            <a:endParaRPr lang="cs-CZ"/>
          </a:p>
        </p:txBody>
      </p:sp>
      <p:pic>
        <p:nvPicPr>
          <p:cNvPr id="6" name="Zástupný obsah 5" descr="Obsah obrázku text, mapa&#10;&#10;Popis byl vytvořen automaticky">
            <a:extLst>
              <a:ext uri="{FF2B5EF4-FFF2-40B4-BE49-F238E27FC236}">
                <a16:creationId xmlns:a16="http://schemas.microsoft.com/office/drawing/2014/main" id="{19F9069B-FD36-4964-B762-289A5E4F7F4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966"/>
            <a:ext cx="9144000" cy="655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77BD2D8-C774-460D-BBA3-64791F9F1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157192"/>
            <a:ext cx="720080" cy="996944"/>
          </a:xfrm>
          <a:prstGeom prst="rect">
            <a:avLst/>
          </a:prstGeom>
        </p:spPr>
      </p:pic>
      <p:pic>
        <p:nvPicPr>
          <p:cNvPr id="10" name="Obrázek 9" descr="Obsah obrázku text, lékárnička, podepsat, klipart&#10;&#10;Popis byl vytvořen automaticky">
            <a:extLst>
              <a:ext uri="{FF2B5EF4-FFF2-40B4-BE49-F238E27FC236}">
                <a16:creationId xmlns:a16="http://schemas.microsoft.com/office/drawing/2014/main" id="{3BEED23A-CA74-462E-80F4-9111D3CFB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2" y="4869161"/>
            <a:ext cx="813020" cy="12508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41EE6DC-8212-4D7D-AFD6-C905339A13EF}"/>
              </a:ext>
            </a:extLst>
          </p:cNvPr>
          <p:cNvSpPr txBox="1"/>
          <p:nvPr/>
        </p:nvSpPr>
        <p:spPr>
          <a:xfrm>
            <a:off x="121751" y="183555"/>
            <a:ext cx="8949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NA ZÁKLADĚ PŘÍRODNÍCH PODMÍNEK, EROZNÍ OHROŽENOSTI A VELIKOSTI PŮDNÍCH BLOKŮ</a:t>
            </a:r>
          </a:p>
        </p:txBody>
      </p:sp>
    </p:spTree>
    <p:extLst>
      <p:ext uri="{BB962C8B-B14F-4D97-AF65-F5344CB8AC3E}">
        <p14:creationId xmlns:p14="http://schemas.microsoft.com/office/powerpoint/2010/main" val="4282317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118BA0-0E38-41D5-90B6-9936A9854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F42AB2-26C2-4947-A42F-23D96A556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2E148-9CF5-4C7D-ACE4-5327E799ABC3}" type="datetime1">
              <a:rPr lang="cs-CZ" smtClean="0"/>
              <a:pPr/>
              <a:t>10.02.2021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3C68B7A-CA45-4FA0-9E41-9C846A79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29F6-299A-4ACD-8AE2-60489A50BE61}" type="slidenum">
              <a:rPr lang="cs-CZ" smtClean="0"/>
              <a:pPr/>
              <a:t>38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FA90CD8-AD6C-4ACD-8487-DA84CB6AB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416"/>
            <a:ext cx="4894880" cy="6884416"/>
          </a:xfrm>
          <a:prstGeom prst="rect">
            <a:avLst/>
          </a:prstGeom>
        </p:spPr>
      </p:pic>
      <p:pic>
        <p:nvPicPr>
          <p:cNvPr id="12" name="Obrázek 11" descr="Obsah obrázku text, lékárnička, podepsat, klipart&#10;&#10;Popis byl vytvořen automaticky">
            <a:extLst>
              <a:ext uri="{FF2B5EF4-FFF2-40B4-BE49-F238E27FC236}">
                <a16:creationId xmlns:a16="http://schemas.microsoft.com/office/drawing/2014/main" id="{32E3779B-E3CD-4AC8-9CDA-5D89DB323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93" y="5837063"/>
            <a:ext cx="625800" cy="96276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6C6D6C6-BA40-43B1-B93C-1EA98DA55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880" y="1051404"/>
            <a:ext cx="4255749" cy="301817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7941C05-610E-46D3-8B2B-F65CB5E5A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880" y="4058090"/>
            <a:ext cx="4236334" cy="280646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61669CC-186A-4145-9C00-AE8816AADB33}"/>
              </a:ext>
            </a:extLst>
          </p:cNvPr>
          <p:cNvSpPr txBox="1"/>
          <p:nvPr/>
        </p:nvSpPr>
        <p:spPr>
          <a:xfrm>
            <a:off x="5074391" y="119117"/>
            <a:ext cx="40762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Výstupy:</a:t>
            </a:r>
          </a:p>
          <a:p>
            <a:r>
              <a:rPr lang="cs-CZ" sz="2000" b="1" dirty="0"/>
              <a:t>Certifikovaná metodika a 			           didaktická pomůcka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D3E8B2B-1E68-46F3-AFFE-9D97CEB2D12F}"/>
              </a:ext>
            </a:extLst>
          </p:cNvPr>
          <p:cNvSpPr txBox="1"/>
          <p:nvPr/>
        </p:nvSpPr>
        <p:spPr>
          <a:xfrm>
            <a:off x="1043609" y="6529550"/>
            <a:ext cx="320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http://agrolesnictvi.cz/?p=1455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83B0DCD-A78E-40F3-80DA-3E4264D77F82}"/>
              </a:ext>
            </a:extLst>
          </p:cNvPr>
          <p:cNvSpPr txBox="1"/>
          <p:nvPr/>
        </p:nvSpPr>
        <p:spPr>
          <a:xfrm>
            <a:off x="5423696" y="6529550"/>
            <a:ext cx="4577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http://agrolesnictvi.cz/?p=1483</a:t>
            </a:r>
          </a:p>
        </p:txBody>
      </p:sp>
    </p:spTree>
    <p:extLst>
      <p:ext uri="{BB962C8B-B14F-4D97-AF65-F5344CB8AC3E}">
        <p14:creationId xmlns:p14="http://schemas.microsoft.com/office/powerpoint/2010/main" val="41977821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9496445F-ED9B-45CA-8021-19F842F1FA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0" y="4725144"/>
            <a:ext cx="3692857" cy="3692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108767"/>
            <a:ext cx="7380312" cy="1440160"/>
          </a:xfrm>
        </p:spPr>
        <p:txBody>
          <a:bodyPr/>
          <a:lstStyle/>
          <a:p>
            <a:r>
              <a:rPr lang="en-US" sz="2800" dirty="0" err="1">
                <a:solidFill>
                  <a:srgbClr val="006600"/>
                </a:solidFill>
                <a:latin typeface="Calibri" pitchFamily="34" charset="0"/>
              </a:rPr>
              <a:t>Výzkumný</a:t>
            </a:r>
            <a:r>
              <a:rPr lang="en-US" sz="2800" dirty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Calibri" pitchFamily="34" charset="0"/>
              </a:rPr>
              <a:t>projekt</a:t>
            </a:r>
            <a:r>
              <a:rPr lang="en-US" sz="2800" dirty="0">
                <a:solidFill>
                  <a:srgbClr val="006600"/>
                </a:solidFill>
                <a:latin typeface="Calibri" pitchFamily="34" charset="0"/>
              </a:rPr>
              <a:t> TAČR</a:t>
            </a:r>
            <a:r>
              <a:rPr lang="cs-CZ" sz="2800" dirty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en-US" sz="2800" dirty="0">
                <a:solidFill>
                  <a:srgbClr val="006600"/>
                </a:solidFill>
                <a:latin typeface="Calibri" pitchFamily="34" charset="0"/>
              </a:rPr>
              <a:t>eps</a:t>
            </a:r>
            <a:r>
              <a:rPr lang="cs-CZ" sz="2800" dirty="0">
                <a:solidFill>
                  <a:srgbClr val="006600"/>
                </a:solidFill>
                <a:latin typeface="Calibri" pitchFamily="34" charset="0"/>
              </a:rPr>
              <a:t>i</a:t>
            </a:r>
            <a:r>
              <a:rPr lang="en-US" sz="2800" dirty="0" err="1">
                <a:solidFill>
                  <a:srgbClr val="006600"/>
                </a:solidFill>
                <a:latin typeface="Calibri" pitchFamily="34" charset="0"/>
              </a:rPr>
              <a:t>lon</a:t>
            </a:r>
            <a:br>
              <a:rPr lang="en-US" sz="2800" b="1" dirty="0">
                <a:solidFill>
                  <a:srgbClr val="006600"/>
                </a:solidFill>
                <a:latin typeface="Calibri" pitchFamily="34" charset="0"/>
              </a:rPr>
            </a:br>
            <a:r>
              <a:rPr lang="cs-CZ" sz="2400" b="1" dirty="0">
                <a:solidFill>
                  <a:srgbClr val="006600"/>
                </a:solidFill>
                <a:latin typeface="Calibri" pitchFamily="34" charset="0"/>
              </a:rPr>
              <a:t>ALS pro ochranu a obnovu funkcí krajiny </a:t>
            </a:r>
            <a:br>
              <a:rPr lang="cs-CZ" sz="2400" b="1" dirty="0">
                <a:solidFill>
                  <a:srgbClr val="006600"/>
                </a:solidFill>
                <a:latin typeface="Calibri" pitchFamily="34" charset="0"/>
              </a:rPr>
            </a:br>
            <a:r>
              <a:rPr lang="cs-CZ" sz="2400" b="1" dirty="0">
                <a:solidFill>
                  <a:srgbClr val="006600"/>
                </a:solidFill>
                <a:latin typeface="Calibri" pitchFamily="34" charset="0"/>
              </a:rPr>
              <a:t>ohrožované dopady klimatických změn a lidskou činností </a:t>
            </a:r>
            <a:endParaRPr lang="en-US" sz="2400" b="1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688" y="1582272"/>
            <a:ext cx="7380312" cy="5157192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/>
              <a:t>Posoudit přínosy, možnosti a bariéry uplatnění ALS ČR</a:t>
            </a:r>
          </a:p>
          <a:p>
            <a:r>
              <a:rPr lang="cs-CZ" sz="2800" dirty="0"/>
              <a:t>VÚKOZ, ČZU, ČVUT, VUT Brno, </a:t>
            </a:r>
            <a:r>
              <a:rPr lang="cs-CZ" sz="2800" dirty="0" err="1"/>
              <a:t>Geocart</a:t>
            </a:r>
            <a:r>
              <a:rPr lang="cs-CZ" sz="2800" dirty="0"/>
              <a:t> CZ</a:t>
            </a:r>
          </a:p>
          <a:p>
            <a:r>
              <a:rPr lang="cs-CZ" sz="2800" dirty="0"/>
              <a:t>2019-22, rozpočet 14 928 000,-Kč </a:t>
            </a:r>
          </a:p>
          <a:p>
            <a:r>
              <a:rPr lang="cs-CZ" sz="2800" dirty="0"/>
              <a:t>Kvantifikace předpokládaných mimoprodukčních funkcí a přínosů tradičních a moderních ALS</a:t>
            </a:r>
          </a:p>
          <a:p>
            <a:r>
              <a:rPr lang="cs-CZ" sz="2800" dirty="0"/>
              <a:t>Ochrana půdy, vodní režim a biodiverzita, produkční a ekonomické aspekty</a:t>
            </a:r>
            <a:endParaRPr lang="en-US" sz="2800" dirty="0"/>
          </a:p>
          <a:p>
            <a:r>
              <a:rPr lang="cs-CZ" sz="2800" dirty="0"/>
              <a:t>Cílem je i získat informace o výsadbě, růstu a vhodném managementu pěstování dřevin na zemědělské půdě</a:t>
            </a:r>
          </a:p>
          <a:p>
            <a:r>
              <a:rPr lang="cs-CZ" sz="2800" dirty="0"/>
              <a:t>https://starfos.tacr.cz/cs/project/TH04030409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7864200-4F08-41E2-A8F8-AD0D2988CF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0" y="108767"/>
            <a:ext cx="1440160" cy="1993889"/>
          </a:xfrm>
          <a:prstGeom prst="rect">
            <a:avLst/>
          </a:prstGeo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1A6D2F08-46AC-4F01-9137-46526DC75A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02" y="2172196"/>
            <a:ext cx="1904684" cy="719750"/>
          </a:xfrm>
          <a:prstGeom prst="rect">
            <a:avLst/>
          </a:prstGeom>
        </p:spPr>
      </p:pic>
      <p:pic>
        <p:nvPicPr>
          <p:cNvPr id="18" name="Obrázek 17" descr="Obsah obrázku text, klipart&#10;&#10;Popis byl vytvořen automaticky">
            <a:extLst>
              <a:ext uri="{FF2B5EF4-FFF2-40B4-BE49-F238E27FC236}">
                <a16:creationId xmlns:a16="http://schemas.microsoft.com/office/drawing/2014/main" id="{820B79F8-F7A4-4611-931C-578811429F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0" y="4135871"/>
            <a:ext cx="1553241" cy="445081"/>
          </a:xfrm>
          <a:prstGeom prst="rect">
            <a:avLst/>
          </a:prstGeom>
        </p:spPr>
      </p:pic>
      <p:pic>
        <p:nvPicPr>
          <p:cNvPr id="20" name="Obrázek 19" descr="Obsah obrázku text, podepsat, lékárnička, klipart&#10;&#10;Popis byl vytvořen automaticky">
            <a:extLst>
              <a:ext uri="{FF2B5EF4-FFF2-40B4-BE49-F238E27FC236}">
                <a16:creationId xmlns:a16="http://schemas.microsoft.com/office/drawing/2014/main" id="{4D25613D-D5EE-479E-AA97-7980520A67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" y="3100763"/>
            <a:ext cx="1742231" cy="707781"/>
          </a:xfrm>
          <a:prstGeom prst="rect">
            <a:avLst/>
          </a:prstGeom>
        </p:spPr>
      </p:pic>
      <p:graphicFrame>
        <p:nvGraphicFramePr>
          <p:cNvPr id="21" name="Objekt 20">
            <a:extLst>
              <a:ext uri="{FF2B5EF4-FFF2-40B4-BE49-F238E27FC236}">
                <a16:creationId xmlns:a16="http://schemas.microsoft.com/office/drawing/2014/main" id="{B367E071-5DF2-42B8-8342-02DD24246C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4164334"/>
              </p:ext>
            </p:extLst>
          </p:nvPr>
        </p:nvGraphicFramePr>
        <p:xfrm>
          <a:off x="83841" y="5013527"/>
          <a:ext cx="1554157" cy="758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1847739" imgH="901450" progId="AcroExch.Document.DC">
                  <p:embed/>
                </p:oleObj>
              </mc:Choice>
              <mc:Fallback>
                <p:oleObj name="Acrobat Document" r:id="rId7" imgW="1847739" imgH="9014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41" y="5013527"/>
                        <a:ext cx="1554157" cy="7583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Obrázek 12" descr="Obsah obrázku text, lékárnička, podepsat, klipart&#10;&#10;Popis byl vytvořen automaticky">
            <a:extLst>
              <a:ext uri="{FF2B5EF4-FFF2-40B4-BE49-F238E27FC236}">
                <a16:creationId xmlns:a16="http://schemas.microsoft.com/office/drawing/2014/main" id="{0FCC295F-4F54-4CEE-B442-16D54EEC60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0"/>
            <a:ext cx="648072" cy="9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87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Venkov_Tepla\pestrá krajina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89" y="0"/>
            <a:ext cx="91865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053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7A0D1DC-3212-483C-BA96-BA73A8C5F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3" y="1007040"/>
            <a:ext cx="4180068" cy="590544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B9A8006-B26D-46C2-91AE-B517A46CDC31}"/>
              </a:ext>
            </a:extLst>
          </p:cNvPr>
          <p:cNvSpPr txBox="1"/>
          <p:nvPr/>
        </p:nvSpPr>
        <p:spPr>
          <a:xfrm>
            <a:off x="51897" y="116632"/>
            <a:ext cx="88924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Panelová výstava v Národním zemědělském muzeu</a:t>
            </a:r>
          </a:p>
          <a:p>
            <a:r>
              <a:rPr lang="en-US" dirty="0"/>
              <a:t>https://www.nzm.cz/akce/vystava-agrolesnictvi-prilezitost-pro-krajinu-a-zemedelstvi</a:t>
            </a:r>
          </a:p>
        </p:txBody>
      </p:sp>
      <p:pic>
        <p:nvPicPr>
          <p:cNvPr id="14" name="Obrázek 13" descr="Obsah obrázku obloha, exteriér, osoba&#10;&#10;Popis byl vytvořen automaticky">
            <a:extLst>
              <a:ext uri="{FF2B5EF4-FFF2-40B4-BE49-F238E27FC236}">
                <a16:creationId xmlns:a16="http://schemas.microsoft.com/office/drawing/2014/main" id="{1DD8901F-3691-4B32-B110-2321DEA1C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43" y="3659709"/>
            <a:ext cx="4800803" cy="3198291"/>
          </a:xfrm>
          <a:prstGeom prst="rect">
            <a:avLst/>
          </a:prstGeom>
        </p:spPr>
      </p:pic>
      <p:pic>
        <p:nvPicPr>
          <p:cNvPr id="16" name="Obrázek 15" descr="Obsah obrázku obloha, tráva, exteriér, muž&#10;&#10;Popis byl vytvořen automaticky">
            <a:extLst>
              <a:ext uri="{FF2B5EF4-FFF2-40B4-BE49-F238E27FC236}">
                <a16:creationId xmlns:a16="http://schemas.microsoft.com/office/drawing/2014/main" id="{E76D67AA-6CEE-4743-8DE0-0550C5F09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44" y="1007040"/>
            <a:ext cx="4800803" cy="3198291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45BCCA59-25CF-466D-8D20-03004F84FA16}"/>
              </a:ext>
            </a:extLst>
          </p:cNvPr>
          <p:cNvSpPr txBox="1"/>
          <p:nvPr/>
        </p:nvSpPr>
        <p:spPr>
          <a:xfrm>
            <a:off x="7115945" y="6519446"/>
            <a:ext cx="2028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75000"/>
                  </a:schemeClr>
                </a:solidFill>
              </a:rPr>
              <a:t>Fotografie archiv ASZ</a:t>
            </a:r>
          </a:p>
        </p:txBody>
      </p:sp>
    </p:spTree>
    <p:extLst>
      <p:ext uri="{BB962C8B-B14F-4D97-AF65-F5344CB8AC3E}">
        <p14:creationId xmlns:p14="http://schemas.microsoft.com/office/powerpoint/2010/main" val="14132370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 descr="Obsah obrázku text&#10;&#10;Popis byl vytvořen automaticky">
            <a:extLst>
              <a:ext uri="{FF2B5EF4-FFF2-40B4-BE49-F238E27FC236}">
                <a16:creationId xmlns:a16="http://schemas.microsoft.com/office/drawing/2014/main" id="{D7CC599C-0A8E-4BD4-B621-0FD5721576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181" y="4962864"/>
            <a:ext cx="3983981" cy="2240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990" y="311474"/>
            <a:ext cx="7056784" cy="1224136"/>
          </a:xfrm>
        </p:spPr>
        <p:txBody>
          <a:bodyPr/>
          <a:lstStyle/>
          <a:p>
            <a:r>
              <a:rPr lang="en-US" dirty="0" err="1">
                <a:solidFill>
                  <a:srgbClr val="006600"/>
                </a:solidFill>
                <a:latin typeface="Calibri" pitchFamily="34" charset="0"/>
              </a:rPr>
              <a:t>Vzdělávací</a:t>
            </a:r>
            <a:r>
              <a:rPr lang="en-US" dirty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Calibri" pitchFamily="34" charset="0"/>
              </a:rPr>
              <a:t>projekt</a:t>
            </a:r>
            <a:r>
              <a:rPr lang="en-US" dirty="0">
                <a:solidFill>
                  <a:srgbClr val="006600"/>
                </a:solidFill>
                <a:latin typeface="Calibri" pitchFamily="34" charset="0"/>
              </a:rPr>
              <a:t> </a:t>
            </a:r>
            <a:br>
              <a:rPr lang="en-US" dirty="0">
                <a:solidFill>
                  <a:srgbClr val="006600"/>
                </a:solidFill>
                <a:latin typeface="Calibri" pitchFamily="34" charset="0"/>
              </a:rPr>
            </a:br>
            <a:r>
              <a:rPr lang="en-US" sz="4400" b="1" dirty="0">
                <a:solidFill>
                  <a:srgbClr val="006600"/>
                </a:solidFill>
                <a:latin typeface="Calibri" pitchFamily="34" charset="0"/>
              </a:rPr>
              <a:t>AGFOSY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8215" y="1700808"/>
            <a:ext cx="7390559" cy="5261669"/>
          </a:xfrm>
        </p:spPr>
        <p:txBody>
          <a:bodyPr>
            <a:normAutofit lnSpcReduction="10000"/>
          </a:bodyPr>
          <a:lstStyle/>
          <a:p>
            <a:r>
              <a:rPr lang="en-US" sz="2800" dirty="0" err="1"/>
              <a:t>Vytvoření</a:t>
            </a:r>
            <a:r>
              <a:rPr lang="en-US" sz="2800" dirty="0"/>
              <a:t> </a:t>
            </a:r>
            <a:r>
              <a:rPr lang="en-US" sz="2800" dirty="0" err="1"/>
              <a:t>vzdělávacích</a:t>
            </a:r>
            <a:r>
              <a:rPr lang="en-US" sz="2800" dirty="0"/>
              <a:t> </a:t>
            </a:r>
            <a:r>
              <a:rPr lang="en-US" sz="2800" dirty="0" err="1"/>
              <a:t>materiálů</a:t>
            </a:r>
            <a:r>
              <a:rPr lang="en-US" sz="2800" dirty="0"/>
              <a:t> pro ALS</a:t>
            </a:r>
          </a:p>
          <a:p>
            <a:r>
              <a:rPr lang="en-US" sz="2800" dirty="0"/>
              <a:t>CZ (ASZ, ČSAL), SK (NLC), HU (</a:t>
            </a:r>
            <a:r>
              <a:rPr lang="en-US" sz="2800" dirty="0" err="1"/>
              <a:t>UniSopron</a:t>
            </a:r>
            <a:r>
              <a:rPr lang="en-US" sz="2800" dirty="0"/>
              <a:t>), BE (ELO), FR (AFAF), ES (</a:t>
            </a:r>
            <a:r>
              <a:rPr lang="en-US" sz="2800" dirty="0" err="1"/>
              <a:t>OpA</a:t>
            </a:r>
            <a:r>
              <a:rPr lang="en-US" sz="2800" dirty="0"/>
              <a:t>) </a:t>
            </a:r>
          </a:p>
          <a:p>
            <a:r>
              <a:rPr lang="en-US" sz="2800" dirty="0"/>
              <a:t>10/2018-9/2020, </a:t>
            </a:r>
            <a:r>
              <a:rPr lang="en-US" sz="2800" dirty="0" err="1"/>
              <a:t>rozpočet</a:t>
            </a:r>
            <a:r>
              <a:rPr lang="en-US" sz="2800" dirty="0"/>
              <a:t> 300 000 EUR</a:t>
            </a:r>
          </a:p>
          <a:p>
            <a:r>
              <a:rPr lang="en-US" sz="2800" dirty="0" err="1"/>
              <a:t>Současný</a:t>
            </a:r>
            <a:r>
              <a:rPr lang="en-US" sz="2800" dirty="0"/>
              <a:t> </a:t>
            </a:r>
            <a:r>
              <a:rPr lang="en-US" sz="2800" dirty="0" err="1"/>
              <a:t>stav</a:t>
            </a:r>
            <a:r>
              <a:rPr lang="en-US" sz="2800" dirty="0"/>
              <a:t> ALS v </a:t>
            </a:r>
            <a:r>
              <a:rPr lang="en-US" sz="2800" dirty="0" err="1"/>
              <a:t>participujících</a:t>
            </a:r>
            <a:r>
              <a:rPr lang="en-US" sz="2800" dirty="0"/>
              <a:t> </a:t>
            </a:r>
            <a:r>
              <a:rPr lang="en-US" sz="2800" dirty="0" err="1"/>
              <a:t>zemích</a:t>
            </a:r>
            <a:endParaRPr lang="en-US" sz="2800" dirty="0"/>
          </a:p>
          <a:p>
            <a:r>
              <a:rPr lang="en-US" sz="2800" dirty="0" err="1"/>
              <a:t>Případové</a:t>
            </a:r>
            <a:r>
              <a:rPr lang="en-US" sz="2800" dirty="0"/>
              <a:t> </a:t>
            </a:r>
            <a:r>
              <a:rPr lang="en-US" sz="2800" dirty="0" err="1"/>
              <a:t>studie</a:t>
            </a:r>
            <a:r>
              <a:rPr lang="en-US" sz="2800" dirty="0"/>
              <a:t> ALS (30)</a:t>
            </a:r>
          </a:p>
          <a:p>
            <a:r>
              <a:rPr lang="en-US" sz="2800" dirty="0" err="1"/>
              <a:t>Metodické</a:t>
            </a:r>
            <a:r>
              <a:rPr lang="en-US" sz="2800" dirty="0"/>
              <a:t> </a:t>
            </a:r>
            <a:r>
              <a:rPr lang="en-US" sz="2800" dirty="0" err="1"/>
              <a:t>listy</a:t>
            </a:r>
            <a:r>
              <a:rPr lang="en-US" sz="2800" dirty="0"/>
              <a:t> pro </a:t>
            </a:r>
            <a:r>
              <a:rPr lang="en-US" sz="2800" dirty="0" err="1"/>
              <a:t>založení</a:t>
            </a:r>
            <a:r>
              <a:rPr lang="en-US" sz="2800" dirty="0"/>
              <a:t> a management ALS</a:t>
            </a:r>
          </a:p>
          <a:p>
            <a:r>
              <a:rPr lang="en-US" sz="2800" dirty="0" err="1"/>
              <a:t>Krátká</a:t>
            </a:r>
            <a:r>
              <a:rPr lang="en-US" sz="2800" dirty="0"/>
              <a:t> </a:t>
            </a:r>
            <a:r>
              <a:rPr lang="en-US" sz="2800" dirty="0" err="1"/>
              <a:t>vzdělávací</a:t>
            </a:r>
            <a:r>
              <a:rPr lang="en-US" sz="2800" dirty="0"/>
              <a:t> vide</a:t>
            </a:r>
            <a:r>
              <a:rPr lang="cs-CZ" sz="2800" dirty="0"/>
              <a:t>a</a:t>
            </a:r>
            <a:endParaRPr lang="en-US" sz="2800" dirty="0"/>
          </a:p>
          <a:p>
            <a:r>
              <a:rPr lang="en-US" sz="2800" dirty="0" err="1"/>
              <a:t>Studijní</a:t>
            </a:r>
            <a:r>
              <a:rPr lang="en-US" sz="2800" dirty="0"/>
              <a:t> </a:t>
            </a:r>
            <a:r>
              <a:rPr lang="en-US" sz="2800" dirty="0" err="1"/>
              <a:t>materiály</a:t>
            </a:r>
            <a:endParaRPr lang="cs-CZ" sz="2800" dirty="0"/>
          </a:p>
          <a:p>
            <a:pPr marL="0" indent="0">
              <a:buNone/>
            </a:pPr>
            <a:endParaRPr lang="cs-CZ" sz="2800" dirty="0"/>
          </a:p>
          <a:p>
            <a:r>
              <a:rPr lang="en-US" sz="2400" dirty="0"/>
              <a:t>https://www.agroforestrysystems.eu/cs </a:t>
            </a:r>
          </a:p>
        </p:txBody>
      </p:sp>
      <p:grpSp>
        <p:nvGrpSpPr>
          <p:cNvPr id="6" name="Skupina 10"/>
          <p:cNvGrpSpPr/>
          <p:nvPr/>
        </p:nvGrpSpPr>
        <p:grpSpPr>
          <a:xfrm>
            <a:off x="30585" y="2894698"/>
            <a:ext cx="1577503" cy="2132856"/>
            <a:chOff x="102567" y="0"/>
            <a:chExt cx="1577503" cy="2132856"/>
          </a:xfrm>
        </p:grpSpPr>
        <p:pic>
          <p:nvPicPr>
            <p:cNvPr id="8" name="Obrázek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528" y="0"/>
              <a:ext cx="1196752" cy="1196752"/>
            </a:xfrm>
            <a:prstGeom prst="rect">
              <a:avLst/>
            </a:prstGeom>
          </p:spPr>
        </p:pic>
        <p:pic>
          <p:nvPicPr>
            <p:cNvPr id="9" name="Obrázek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67" y="1081188"/>
              <a:ext cx="1577503" cy="1051668"/>
            </a:xfrm>
            <a:prstGeom prst="rect">
              <a:avLst/>
            </a:prstGeom>
          </p:spPr>
        </p:pic>
      </p:grpSp>
      <p:pic>
        <p:nvPicPr>
          <p:cNvPr id="10" name="Picture 2" descr="C:\Radim\Zaloha_cerveny_pooziveni\ASZ\logo1.jpg">
            <a:extLst>
              <a:ext uri="{FF2B5EF4-FFF2-40B4-BE49-F238E27FC236}">
                <a16:creationId xmlns:a16="http://schemas.microsoft.com/office/drawing/2014/main" id="{40AD8405-D95B-4862-977F-906E9CFB7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14" y="1576113"/>
            <a:ext cx="1066046" cy="133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 descr="Obsah obrázku text, klipart&#10;&#10;Popis byl vytvořen automaticky">
            <a:extLst>
              <a:ext uri="{FF2B5EF4-FFF2-40B4-BE49-F238E27FC236}">
                <a16:creationId xmlns:a16="http://schemas.microsoft.com/office/drawing/2014/main" id="{D41A9268-A522-40C2-B796-389BB404A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45773"/>
            <a:ext cx="2394866" cy="68622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FB23DB-3335-43AA-BB02-70F167A788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6246"/>
            <a:ext cx="1352968" cy="1385360"/>
          </a:xfrm>
          <a:prstGeom prst="rect">
            <a:avLst/>
          </a:prstGeom>
        </p:spPr>
      </p:pic>
      <p:graphicFrame>
        <p:nvGraphicFramePr>
          <p:cNvPr id="14" name="Objekt 13">
            <a:extLst>
              <a:ext uri="{FF2B5EF4-FFF2-40B4-BE49-F238E27FC236}">
                <a16:creationId xmlns:a16="http://schemas.microsoft.com/office/drawing/2014/main" id="{64FFDEC6-908D-4ABC-89AD-0D5E026068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040178"/>
              </p:ext>
            </p:extLst>
          </p:nvPr>
        </p:nvGraphicFramePr>
        <p:xfrm>
          <a:off x="7732020" y="4962864"/>
          <a:ext cx="1260285" cy="838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1727003" imgH="1149211" progId="AcroExch.Document.DC">
                  <p:embed/>
                </p:oleObj>
              </mc:Choice>
              <mc:Fallback>
                <p:oleObj name="Acrobat Document" r:id="rId8" imgW="1727003" imgH="114921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732020" y="4962864"/>
                        <a:ext cx="1260285" cy="838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>
            <a:extLst>
              <a:ext uri="{FF2B5EF4-FFF2-40B4-BE49-F238E27FC236}">
                <a16:creationId xmlns:a16="http://schemas.microsoft.com/office/drawing/2014/main" id="{60C6C4F2-9225-4C8B-940B-ED86C27FCB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004840"/>
              </p:ext>
            </p:extLst>
          </p:nvPr>
        </p:nvGraphicFramePr>
        <p:xfrm>
          <a:off x="5789109" y="4851044"/>
          <a:ext cx="2385275" cy="899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5761150" imgH="2171958" progId="Word.Document.12">
                  <p:embed/>
                </p:oleObj>
              </mc:Choice>
              <mc:Fallback>
                <p:oleObj name="Document" r:id="rId10" imgW="5761150" imgH="217195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789109" y="4851044"/>
                        <a:ext cx="2385275" cy="8991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Obrázek 16">
            <a:extLst>
              <a:ext uri="{FF2B5EF4-FFF2-40B4-BE49-F238E27FC236}">
                <a16:creationId xmlns:a16="http://schemas.microsoft.com/office/drawing/2014/main" id="{10EF49C0-FBBD-433C-903D-0B4EFD17B0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548" y="5925601"/>
            <a:ext cx="1463043" cy="89916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61CE4B8B-71FF-4787-AE0D-63E85102CD7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2" y="5111138"/>
            <a:ext cx="1380744" cy="138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416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8945"/>
            <a:ext cx="9144000" cy="687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751220" y="7253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komplexní hospodaření v odolné krajině a spolupráce všech </a:t>
            </a:r>
          </a:p>
        </p:txBody>
      </p:sp>
      <p:sp>
        <p:nvSpPr>
          <p:cNvPr id="7" name="Obdélník 6"/>
          <p:cNvSpPr/>
          <p:nvPr/>
        </p:nvSpPr>
        <p:spPr>
          <a:xfrm>
            <a:off x="4849598" y="6421711"/>
            <a:ext cx="3676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USDA </a:t>
            </a:r>
            <a:r>
              <a:rPr lang="cs-CZ" sz="1600" dirty="0" err="1">
                <a:solidFill>
                  <a:schemeClr val="bg1"/>
                </a:solidFill>
              </a:rPr>
              <a:t>National</a:t>
            </a:r>
            <a:r>
              <a:rPr lang="cs-CZ" sz="1600" dirty="0">
                <a:solidFill>
                  <a:schemeClr val="bg1"/>
                </a:solidFill>
              </a:rPr>
              <a:t> Agroforestry Center </a:t>
            </a:r>
          </a:p>
        </p:txBody>
      </p:sp>
      <p:pic>
        <p:nvPicPr>
          <p:cNvPr id="8" name="Picture 2" descr="C:\Radim\Zaloha_cerveny_pooziveni\Siluety_Ludek\jelen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383" y="2410894"/>
            <a:ext cx="289661" cy="40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Radim\Zaloha_cerveny_pooziveni\Siluety_Ludek\jelen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663" y="4604699"/>
            <a:ext cx="271613" cy="38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Radim\Zaloha_cerveny_pooziveni\Siluety_Ludek\jelen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5571" y="1977810"/>
            <a:ext cx="168248" cy="21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Radim\Zaloha_cerveny_pooziveni\Siluety_Ludek\lan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10985" y="2443604"/>
            <a:ext cx="170625" cy="18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Radim\Zaloha_cerveny_pooziveni\Siluety_Ludek\lan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6071" y="2401956"/>
            <a:ext cx="210762" cy="1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Radim\Zaloha_cerveny_pooziveni\Siluety_Ludek\lan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537" y="5548956"/>
            <a:ext cx="250417" cy="19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C:\Radim\Zaloha_cerveny_pooziveni\Siluety_Ludek\lan2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89094" y="4604700"/>
            <a:ext cx="170625" cy="23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C:\Radim\Zaloha_cerveny_pooziveni\Siluety_Ludek\lan2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57015" y="2660916"/>
            <a:ext cx="154861" cy="21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C:\Radim\Zaloha_cerveny_pooziveni\Siluety_Ludek\lan2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7317" y="5644967"/>
            <a:ext cx="200859" cy="27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3314331" y="3172301"/>
            <a:ext cx="1934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u="sng" dirty="0">
                <a:solidFill>
                  <a:schemeClr val="bg1"/>
                </a:solidFill>
              </a:rPr>
              <a:t>Ochranné pásmo vod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845359" y="5111789"/>
            <a:ext cx="2439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u="sng" dirty="0">
                <a:solidFill>
                  <a:schemeClr val="bg1"/>
                </a:solidFill>
              </a:rPr>
              <a:t>Liniové výsadby dřevin na orné půdě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7036383" y="980727"/>
            <a:ext cx="2140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u="sng" dirty="0">
                <a:solidFill>
                  <a:schemeClr val="bg1"/>
                </a:solidFill>
              </a:rPr>
              <a:t>Energetické dřeviny na zem. půdě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6358614" y="3555876"/>
            <a:ext cx="1934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u="sng" dirty="0">
                <a:solidFill>
                  <a:schemeClr val="bg1"/>
                </a:solidFill>
              </a:rPr>
              <a:t>Větrolamy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7092289" y="2304391"/>
            <a:ext cx="1934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u="sng" dirty="0">
                <a:solidFill>
                  <a:schemeClr val="bg1"/>
                </a:solidFill>
              </a:rPr>
              <a:t>Stromy na pastvinách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6908853" y="4754251"/>
            <a:ext cx="2235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u="sng" dirty="0">
                <a:solidFill>
                  <a:schemeClr val="bg1"/>
                </a:solidFill>
              </a:rPr>
              <a:t>Hospodaření v lesích </a:t>
            </a:r>
          </a:p>
        </p:txBody>
      </p:sp>
      <p:pic>
        <p:nvPicPr>
          <p:cNvPr id="24" name="Picture 22" descr="Image result for silhouettes livestock transparent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103" y="2083279"/>
            <a:ext cx="336497" cy="2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8" descr="Image result for silhouettes sheep transparent f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141" y="2072707"/>
            <a:ext cx="232130" cy="23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0" descr="Image result for silhouettes sheep transparent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701" y="2003621"/>
            <a:ext cx="237568" cy="18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06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idx="1"/>
          </p:nvPr>
        </p:nvSpPr>
        <p:spPr>
          <a:xfrm>
            <a:off x="941001" y="285360"/>
            <a:ext cx="6840760" cy="1793875"/>
          </a:xfrm>
        </p:spPr>
        <p:txBody>
          <a:bodyPr>
            <a:normAutofit/>
          </a:bodyPr>
          <a:lstStyle/>
          <a:p>
            <a:pPr algn="ctr" eaLnBrk="1" hangingPunct="1">
              <a:buClr>
                <a:srgbClr val="006600"/>
              </a:buClr>
              <a:buSzTx/>
              <a:buFont typeface="Wingdings" pitchFamily="2" charset="2"/>
              <a:buNone/>
              <a:defRPr/>
            </a:pPr>
            <a:r>
              <a:rPr lang="cs-CZ" sz="4000" b="1" noProof="0" dirty="0">
                <a:solidFill>
                  <a:srgbClr val="006600"/>
                </a:solidFill>
                <a:effectLst/>
                <a:latin typeface="Calibri" pitchFamily="34" charset="0"/>
                <a:ea typeface="+mj-ea"/>
                <a:cs typeface="+mj-cs"/>
              </a:rPr>
              <a:t>Děkuji za pozornost!</a:t>
            </a:r>
          </a:p>
          <a:p>
            <a:pPr algn="ctr">
              <a:buClr>
                <a:srgbClr val="006600"/>
              </a:buClr>
              <a:buNone/>
              <a:defRPr/>
            </a:pPr>
            <a:endParaRPr lang="cs-CZ" b="1" noProof="0" dirty="0">
              <a:solidFill>
                <a:srgbClr val="C00000"/>
              </a:solidFill>
              <a:effectLst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876256" y="0"/>
            <a:ext cx="22677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LLLrrrrrrrrrrrrrrrrrrrrrrrrrrrrrrrrrrrrrrrrrrrrrrrrr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47" y="255471"/>
            <a:ext cx="1643431" cy="119708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47" y="2823797"/>
            <a:ext cx="1594521" cy="48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Skupina 5"/>
          <p:cNvGrpSpPr/>
          <p:nvPr/>
        </p:nvGrpSpPr>
        <p:grpSpPr>
          <a:xfrm>
            <a:off x="1835696" y="5676502"/>
            <a:ext cx="2448272" cy="830997"/>
            <a:chOff x="-35001" y="5663197"/>
            <a:chExt cx="2448272" cy="830997"/>
          </a:xfrm>
        </p:grpSpPr>
        <p:sp>
          <p:nvSpPr>
            <p:cNvPr id="4" name="Rectangle 4"/>
            <p:cNvSpPr txBox="1">
              <a:spLocks noChangeArrowheads="1"/>
            </p:cNvSpPr>
            <p:nvPr/>
          </p:nvSpPr>
          <p:spPr>
            <a:xfrm>
              <a:off x="-35001" y="5663197"/>
              <a:ext cx="244827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 fontScale="6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6600"/>
                </a:buClr>
                <a:buFont typeface="Wingdings" pitchFamily="2" charset="2"/>
                <a:buNone/>
                <a:defRPr/>
              </a:pPr>
              <a:r>
                <a:rPr lang="cs-CZ" b="1" dirty="0">
                  <a:solidFill>
                    <a:srgbClr val="C00000"/>
                  </a:solidFill>
                  <a:latin typeface="Calibri" pitchFamily="34" charset="0"/>
                  <a:ea typeface="+mj-ea"/>
                  <a:cs typeface="+mj-cs"/>
                </a:rPr>
                <a:t> </a:t>
              </a:r>
              <a:r>
                <a:rPr lang="cs-CZ" b="1" dirty="0">
                  <a:solidFill>
                    <a:srgbClr val="C00000"/>
                  </a:solidFill>
                  <a:latin typeface="Calibri" pitchFamily="34" charset="0"/>
                  <a:ea typeface="+mj-ea"/>
                  <a:cs typeface="+mj-cs"/>
                  <a:hlinkClick r:id="rId4"/>
                </a:rPr>
                <a:t>maugli46</a:t>
              </a:r>
              <a:r>
                <a:rPr lang="cs-CZ" b="1" dirty="0">
                  <a:solidFill>
                    <a:srgbClr val="C00000"/>
                  </a:solidFill>
                  <a:latin typeface="Calibri" pitchFamily="34" charset="0"/>
                  <a:hlinkClick r:id="rId4"/>
                </a:rPr>
                <a:t>@volny.cz</a:t>
              </a:r>
              <a:endParaRPr lang="cs-CZ" b="1" dirty="0">
                <a:solidFill>
                  <a:srgbClr val="C00000"/>
                </a:solidFill>
                <a:latin typeface="Calibri" pitchFamily="34" charset="0"/>
              </a:endParaRPr>
            </a:p>
            <a:p>
              <a:pPr algn="ctr">
                <a:buClr>
                  <a:srgbClr val="006600"/>
                </a:buClr>
                <a:buFont typeface="Arial" pitchFamily="34" charset="0"/>
                <a:buNone/>
                <a:defRPr/>
              </a:pPr>
              <a:endParaRPr lang="cs-CZ" b="1" dirty="0">
                <a:solidFill>
                  <a:srgbClr val="C00000"/>
                </a:solidFill>
                <a:latin typeface="Calibri" pitchFamily="34" charset="0"/>
                <a:ea typeface="+mj-ea"/>
                <a:cs typeface="+mj-cs"/>
              </a:endParaRPr>
            </a:p>
          </p:txBody>
        </p:sp>
        <p:sp>
          <p:nvSpPr>
            <p:cNvPr id="3" name="Obdélník 2"/>
            <p:cNvSpPr/>
            <p:nvPr/>
          </p:nvSpPr>
          <p:spPr>
            <a:xfrm>
              <a:off x="154902" y="6032529"/>
              <a:ext cx="219573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Tel. 739003931</a:t>
              </a:r>
            </a:p>
          </p:txBody>
        </p:sp>
      </p:grpSp>
      <p:pic>
        <p:nvPicPr>
          <p:cNvPr id="13" name="Picture 2" descr="C:\Radim\Zaloha_cerveny_pooziveni\ASZ\logo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39" y="3501015"/>
            <a:ext cx="1066046" cy="133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Radim\Agroforestry\Foto ALS_typy\CElevitch-0287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43" y="1140748"/>
            <a:ext cx="6701544" cy="446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411238" y="5620264"/>
            <a:ext cx="4625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Sázení klonu památné lípy na farmě </a:t>
            </a:r>
            <a:r>
              <a:rPr lang="fr-FR" sz="1600" dirty="0">
                <a:cs typeface="Arial" panose="020B0604020202020204" pitchFamily="34" charset="0"/>
              </a:rPr>
              <a:t>En Coton </a:t>
            </a:r>
            <a:r>
              <a:rPr lang="cs-CZ" sz="1600" dirty="0">
                <a:cs typeface="Arial" panose="020B0604020202020204" pitchFamily="34" charset="0"/>
              </a:rPr>
              <a:t>v</a:t>
            </a:r>
            <a:r>
              <a:rPr lang="fr-FR" sz="1600" dirty="0">
                <a:cs typeface="Arial" panose="020B0604020202020204" pitchFamily="34" charset="0"/>
              </a:rPr>
              <a:t> Auch</a:t>
            </a:r>
            <a:r>
              <a:rPr lang="cs-CZ" sz="1600" dirty="0">
                <a:cs typeface="Arial" panose="020B0604020202020204" pitchFamily="34" charset="0"/>
              </a:rPr>
              <a:t>u (Francie),  Světový agrolesnický kongres 2019</a:t>
            </a:r>
            <a:r>
              <a:rPr lang="cs-CZ" sz="1600" dirty="0"/>
              <a:t> </a:t>
            </a:r>
          </a:p>
        </p:txBody>
      </p:sp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5E425CB3-6793-4217-AEEE-B96AC50B5B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" y="1719360"/>
            <a:ext cx="1904684" cy="71975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E858D4E-7B89-488F-BBD3-A11BF84C702A}"/>
              </a:ext>
            </a:extLst>
          </p:cNvPr>
          <p:cNvSpPr txBox="1"/>
          <p:nvPr/>
        </p:nvSpPr>
        <p:spPr>
          <a:xfrm>
            <a:off x="4412483" y="6093239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ČSAL http://agrolesnictvi.cz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7C437C9-13C0-458C-A72A-15098E5161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7" y="5102158"/>
            <a:ext cx="1864627" cy="51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18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3" name="Picture 13" descr="image6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5581" y="959488"/>
            <a:ext cx="3645283" cy="497748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942147" y="959488"/>
            <a:ext cx="3326015" cy="4993409"/>
            <a:chOff x="5608138" y="1631302"/>
            <a:chExt cx="3326015" cy="4993409"/>
          </a:xfrm>
        </p:grpSpPr>
        <p:grpSp>
          <p:nvGrpSpPr>
            <p:cNvPr id="36866" name="Group 1"/>
            <p:cNvGrpSpPr>
              <a:grpSpLocks/>
            </p:cNvGrpSpPr>
            <p:nvPr/>
          </p:nvGrpSpPr>
          <p:grpSpPr bwMode="auto">
            <a:xfrm>
              <a:off x="5634023" y="1631302"/>
              <a:ext cx="3300130" cy="4993409"/>
              <a:chOff x="0" y="0"/>
              <a:chExt cx="476" cy="667"/>
            </a:xfrm>
          </p:grpSpPr>
          <p:sp>
            <p:nvSpPr>
              <p:cNvPr id="36869" name="AutoShape 2"/>
              <p:cNvSpPr>
                <a:spLocks/>
              </p:cNvSpPr>
              <p:nvPr/>
            </p:nvSpPr>
            <p:spPr bwMode="auto">
              <a:xfrm>
                <a:off x="237" y="476"/>
                <a:ext cx="239" cy="190"/>
              </a:xfrm>
              <a:custGeom>
                <a:avLst/>
                <a:gdLst>
                  <a:gd name="T0" fmla="*/ 120 w 21600"/>
                  <a:gd name="T1" fmla="*/ 95 h 21600"/>
                  <a:gd name="T2" fmla="*/ 120 w 21600"/>
                  <a:gd name="T3" fmla="*/ 95 h 21600"/>
                  <a:gd name="T4" fmla="*/ 120 w 21600"/>
                  <a:gd name="T5" fmla="*/ 95 h 21600"/>
                  <a:gd name="T6" fmla="*/ 120 w 21600"/>
                  <a:gd name="T7" fmla="*/ 95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99FF"/>
              </a:solidFill>
              <a:ln w="36124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endParaRPr lang="en-GB" sz="1200"/>
              </a:p>
            </p:txBody>
          </p:sp>
          <p:sp>
            <p:nvSpPr>
              <p:cNvPr id="36870" name="AutoShape 3"/>
              <p:cNvSpPr>
                <a:spLocks/>
              </p:cNvSpPr>
              <p:nvPr/>
            </p:nvSpPr>
            <p:spPr bwMode="auto">
              <a:xfrm>
                <a:off x="4" y="476"/>
                <a:ext cx="283" cy="191"/>
              </a:xfrm>
              <a:custGeom>
                <a:avLst/>
                <a:gdLst>
                  <a:gd name="T0" fmla="*/ 142 w 21600"/>
                  <a:gd name="T1" fmla="*/ 96 h 21600"/>
                  <a:gd name="T2" fmla="*/ 142 w 21600"/>
                  <a:gd name="T3" fmla="*/ 96 h 21600"/>
                  <a:gd name="T4" fmla="*/ 142 w 21600"/>
                  <a:gd name="T5" fmla="*/ 96 h 21600"/>
                  <a:gd name="T6" fmla="*/ 142 w 21600"/>
                  <a:gd name="T7" fmla="*/ 96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36124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endParaRPr lang="en-GB" sz="1200"/>
              </a:p>
            </p:txBody>
          </p:sp>
          <p:sp>
            <p:nvSpPr>
              <p:cNvPr id="36871" name="AutoShape 4"/>
              <p:cNvSpPr>
                <a:spLocks/>
              </p:cNvSpPr>
              <p:nvPr/>
            </p:nvSpPr>
            <p:spPr bwMode="auto">
              <a:xfrm>
                <a:off x="4" y="0"/>
                <a:ext cx="172" cy="251"/>
              </a:xfrm>
              <a:custGeom>
                <a:avLst/>
                <a:gdLst>
                  <a:gd name="T0" fmla="*/ 86 w 21600"/>
                  <a:gd name="T1" fmla="*/ 126 h 21600"/>
                  <a:gd name="T2" fmla="*/ 86 w 21600"/>
                  <a:gd name="T3" fmla="*/ 126 h 21600"/>
                  <a:gd name="T4" fmla="*/ 86 w 21600"/>
                  <a:gd name="T5" fmla="*/ 126 h 21600"/>
                  <a:gd name="T6" fmla="*/ 86 w 21600"/>
                  <a:gd name="T7" fmla="*/ 126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C6600"/>
              </a:solidFill>
              <a:ln w="36124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endParaRPr lang="en-GB" sz="1200"/>
              </a:p>
            </p:txBody>
          </p:sp>
          <p:sp>
            <p:nvSpPr>
              <p:cNvPr id="36872" name="AutoShape 5"/>
              <p:cNvSpPr>
                <a:spLocks/>
              </p:cNvSpPr>
              <p:nvPr/>
            </p:nvSpPr>
            <p:spPr bwMode="auto">
              <a:xfrm>
                <a:off x="34" y="250"/>
                <a:ext cx="442" cy="227"/>
              </a:xfrm>
              <a:custGeom>
                <a:avLst/>
                <a:gdLst>
                  <a:gd name="T0" fmla="*/ 221 w 21600"/>
                  <a:gd name="T1" fmla="*/ 114 h 21600"/>
                  <a:gd name="T2" fmla="*/ 221 w 21600"/>
                  <a:gd name="T3" fmla="*/ 114 h 21600"/>
                  <a:gd name="T4" fmla="*/ 221 w 21600"/>
                  <a:gd name="T5" fmla="*/ 114 h 21600"/>
                  <a:gd name="T6" fmla="*/ 221 w 21600"/>
                  <a:gd name="T7" fmla="*/ 114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9900"/>
              </a:solidFill>
              <a:ln w="36124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endParaRPr lang="en-GB" sz="1200"/>
              </a:p>
            </p:txBody>
          </p:sp>
          <p:sp>
            <p:nvSpPr>
              <p:cNvPr id="36873" name="AutoShape 6"/>
              <p:cNvSpPr>
                <a:spLocks/>
              </p:cNvSpPr>
              <p:nvPr/>
            </p:nvSpPr>
            <p:spPr bwMode="auto">
              <a:xfrm>
                <a:off x="4" y="250"/>
                <a:ext cx="31" cy="227"/>
              </a:xfrm>
              <a:custGeom>
                <a:avLst/>
                <a:gdLst>
                  <a:gd name="T0" fmla="*/ 16 w 21600"/>
                  <a:gd name="T1" fmla="*/ 114 h 21600"/>
                  <a:gd name="T2" fmla="*/ 16 w 21600"/>
                  <a:gd name="T3" fmla="*/ 114 h 21600"/>
                  <a:gd name="T4" fmla="*/ 16 w 21600"/>
                  <a:gd name="T5" fmla="*/ 114 h 21600"/>
                  <a:gd name="T6" fmla="*/ 16 w 21600"/>
                  <a:gd name="T7" fmla="*/ 114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F00"/>
              </a:solidFill>
              <a:ln w="36124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endParaRPr lang="en-GB" sz="1200"/>
              </a:p>
            </p:txBody>
          </p:sp>
          <p:sp>
            <p:nvSpPr>
              <p:cNvPr id="36874" name="AutoShape 7"/>
              <p:cNvSpPr>
                <a:spLocks/>
              </p:cNvSpPr>
              <p:nvPr/>
            </p:nvSpPr>
            <p:spPr bwMode="auto">
              <a:xfrm>
                <a:off x="175" y="0"/>
                <a:ext cx="299" cy="251"/>
              </a:xfrm>
              <a:custGeom>
                <a:avLst/>
                <a:gdLst>
                  <a:gd name="T0" fmla="*/ 150 w 21600"/>
                  <a:gd name="T1" fmla="*/ 126 h 21600"/>
                  <a:gd name="T2" fmla="*/ 150 w 21600"/>
                  <a:gd name="T3" fmla="*/ 126 h 21600"/>
                  <a:gd name="T4" fmla="*/ 150 w 21600"/>
                  <a:gd name="T5" fmla="*/ 126 h 21600"/>
                  <a:gd name="T6" fmla="*/ 150 w 21600"/>
                  <a:gd name="T7" fmla="*/ 126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CC80"/>
              </a:solidFill>
              <a:ln w="36124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endParaRPr lang="en-GB" sz="1200"/>
              </a:p>
            </p:txBody>
          </p:sp>
          <p:sp>
            <p:nvSpPr>
              <p:cNvPr id="36875" name="AutoShape 8"/>
              <p:cNvSpPr>
                <a:spLocks/>
              </p:cNvSpPr>
              <p:nvPr/>
            </p:nvSpPr>
            <p:spPr bwMode="auto">
              <a:xfrm>
                <a:off x="259" y="306"/>
                <a:ext cx="182" cy="160"/>
              </a:xfrm>
              <a:custGeom>
                <a:avLst/>
                <a:gdLst>
                  <a:gd name="T0" fmla="*/ 91 w 21600"/>
                  <a:gd name="T1" fmla="*/ 80 h 21600"/>
                  <a:gd name="T2" fmla="*/ 91 w 21600"/>
                  <a:gd name="T3" fmla="*/ 80 h 21600"/>
                  <a:gd name="T4" fmla="*/ 91 w 21600"/>
                  <a:gd name="T5" fmla="*/ 80 h 21600"/>
                  <a:gd name="T6" fmla="*/ 91 w 21600"/>
                  <a:gd name="T7" fmla="*/ 8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noFill/>
                <a:miter lim="0"/>
                <a:headEnd/>
                <a:tailEnd/>
              </a:ln>
            </p:spPr>
            <p:txBody>
              <a:bodyPr lIns="126435" tIns="72248" rIns="126435" bIns="72248"/>
              <a:lstStyle/>
              <a:p>
                <a:pPr defTabSz="914145"/>
                <a:r>
                  <a:rPr lang="fr-FR" sz="1600" b="1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Natural</a:t>
                </a:r>
                <a:endParaRPr lang="fr-FR" sz="1200">
                  <a:latin typeface="Helvetica" charset="0"/>
                  <a:ea typeface="Helvetica" charset="0"/>
                  <a:cs typeface="Helvetica" charset="0"/>
                  <a:sym typeface="Helvetica" charset="0"/>
                </a:endParaRPr>
              </a:p>
              <a:p>
                <a:pPr defTabSz="914145"/>
                <a:r>
                  <a:rPr lang="fr-FR" sz="1600" b="1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Forest</a:t>
                </a:r>
                <a:endParaRPr lang="fr-FR" sz="1200">
                  <a:latin typeface="Helvetica" charset="0"/>
                  <a:ea typeface="Helvetica" charset="0"/>
                  <a:cs typeface="Helvetica" charset="0"/>
                  <a:sym typeface="Helvetica" charset="0"/>
                </a:endParaRPr>
              </a:p>
              <a:p>
                <a:pPr defTabSz="914145"/>
                <a:endParaRPr lang="fr-FR" sz="1200" b="1">
                  <a:latin typeface="Helvetica" charset="0"/>
                  <a:ea typeface="Helvetica" charset="0"/>
                  <a:cs typeface="Helvetica" charset="0"/>
                  <a:sym typeface="Helvetica" charset="0"/>
                </a:endParaRPr>
              </a:p>
              <a:p>
                <a:pPr defTabSz="914145"/>
                <a:r>
                  <a:rPr lang="fr-FR" sz="1400" i="1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4.1 billion ha</a:t>
                </a:r>
                <a:endParaRPr lang="fr-FR" sz="1200"/>
              </a:p>
            </p:txBody>
          </p:sp>
          <p:sp>
            <p:nvSpPr>
              <p:cNvPr id="36876" name="AutoShape 9"/>
              <p:cNvSpPr>
                <a:spLocks/>
              </p:cNvSpPr>
              <p:nvPr/>
            </p:nvSpPr>
            <p:spPr bwMode="auto">
              <a:xfrm>
                <a:off x="0" y="38"/>
                <a:ext cx="182" cy="156"/>
              </a:xfrm>
              <a:custGeom>
                <a:avLst/>
                <a:gdLst>
                  <a:gd name="T0" fmla="*/ 91 w 21600"/>
                  <a:gd name="T1" fmla="*/ 78 h 21600"/>
                  <a:gd name="T2" fmla="*/ 91 w 21600"/>
                  <a:gd name="T3" fmla="*/ 78 h 21600"/>
                  <a:gd name="T4" fmla="*/ 91 w 21600"/>
                  <a:gd name="T5" fmla="*/ 78 h 21600"/>
                  <a:gd name="T6" fmla="*/ 91 w 21600"/>
                  <a:gd name="T7" fmla="*/ 7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noFill/>
                <a:miter lim="0"/>
                <a:headEnd/>
                <a:tailEnd/>
              </a:ln>
            </p:spPr>
            <p:txBody>
              <a:bodyPr lIns="126435" tIns="72248" rIns="126435" bIns="72248"/>
              <a:lstStyle/>
              <a:p>
                <a:pPr defTabSz="914145"/>
                <a:r>
                  <a:rPr lang="fr-FR" sz="1600" b="1" dirty="0" err="1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Crop</a:t>
                </a:r>
                <a:endParaRPr lang="fr-FR" sz="1200" dirty="0">
                  <a:latin typeface="Helvetica" charset="0"/>
                  <a:ea typeface="Helvetica" charset="0"/>
                  <a:cs typeface="Helvetica" charset="0"/>
                  <a:sym typeface="Helvetica" charset="0"/>
                </a:endParaRPr>
              </a:p>
              <a:p>
                <a:pPr defTabSz="914145"/>
                <a:r>
                  <a:rPr lang="fr-FR" sz="1600" b="1" dirty="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Land</a:t>
                </a:r>
                <a:endParaRPr lang="fr-FR" sz="1200" dirty="0">
                  <a:latin typeface="Helvetica" charset="0"/>
                  <a:ea typeface="Helvetica" charset="0"/>
                  <a:cs typeface="Helvetica" charset="0"/>
                  <a:sym typeface="Helvetica" charset="0"/>
                </a:endParaRPr>
              </a:p>
              <a:p>
                <a:pPr defTabSz="914145"/>
                <a:endParaRPr lang="fr-FR" sz="1100" b="1" dirty="0">
                  <a:latin typeface="Helvetica" charset="0"/>
                  <a:ea typeface="Helvetica" charset="0"/>
                  <a:cs typeface="Helvetica" charset="0"/>
                  <a:sym typeface="Helvetica" charset="0"/>
                </a:endParaRPr>
              </a:p>
              <a:p>
                <a:pPr defTabSz="914145"/>
                <a:r>
                  <a:rPr lang="fr-FR" sz="1400" i="1" dirty="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1.5 billion ha</a:t>
                </a:r>
                <a:endParaRPr lang="fr-FR" sz="1200" dirty="0"/>
              </a:p>
            </p:txBody>
          </p:sp>
          <p:sp>
            <p:nvSpPr>
              <p:cNvPr id="36877" name="AutoShape 10"/>
              <p:cNvSpPr>
                <a:spLocks/>
              </p:cNvSpPr>
              <p:nvPr/>
            </p:nvSpPr>
            <p:spPr bwMode="auto">
              <a:xfrm>
                <a:off x="213" y="36"/>
                <a:ext cx="223" cy="161"/>
              </a:xfrm>
              <a:custGeom>
                <a:avLst/>
                <a:gdLst>
                  <a:gd name="T0" fmla="*/ 112 w 21600"/>
                  <a:gd name="T1" fmla="*/ 81 h 21600"/>
                  <a:gd name="T2" fmla="*/ 112 w 21600"/>
                  <a:gd name="T3" fmla="*/ 81 h 21600"/>
                  <a:gd name="T4" fmla="*/ 112 w 21600"/>
                  <a:gd name="T5" fmla="*/ 81 h 21600"/>
                  <a:gd name="T6" fmla="*/ 112 w 21600"/>
                  <a:gd name="T7" fmla="*/ 81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noFill/>
                <a:miter lim="0"/>
                <a:headEnd/>
                <a:tailEnd/>
              </a:ln>
            </p:spPr>
            <p:txBody>
              <a:bodyPr lIns="126435" tIns="72248" rIns="126435" bIns="72248"/>
              <a:lstStyle/>
              <a:p>
                <a:pPr defTabSz="914145"/>
                <a:r>
                  <a:rPr lang="fr-FR" sz="1600" b="1" dirty="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Pasture &amp;</a:t>
                </a:r>
                <a:endParaRPr lang="fr-FR" sz="1200" dirty="0">
                  <a:latin typeface="Helvetica" charset="0"/>
                  <a:ea typeface="Helvetica" charset="0"/>
                  <a:cs typeface="Helvetica" charset="0"/>
                  <a:sym typeface="Helvetica" charset="0"/>
                </a:endParaRPr>
              </a:p>
              <a:p>
                <a:pPr defTabSz="914145"/>
                <a:r>
                  <a:rPr lang="fr-FR" sz="1600" b="1" dirty="0" err="1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Rangelands</a:t>
                </a:r>
                <a:endParaRPr lang="fr-FR" sz="1200" dirty="0">
                  <a:latin typeface="Helvetica" charset="0"/>
                  <a:ea typeface="Helvetica" charset="0"/>
                  <a:cs typeface="Helvetica" charset="0"/>
                  <a:sym typeface="Helvetica" charset="0"/>
                </a:endParaRPr>
              </a:p>
              <a:p>
                <a:pPr defTabSz="914145"/>
                <a:endParaRPr lang="fr-FR" sz="1200" b="1" dirty="0">
                  <a:latin typeface="Helvetica" charset="0"/>
                  <a:ea typeface="Helvetica" charset="0"/>
                  <a:cs typeface="Helvetica" charset="0"/>
                  <a:sym typeface="Helvetica" charset="0"/>
                </a:endParaRPr>
              </a:p>
              <a:p>
                <a:pPr defTabSz="914145"/>
                <a:r>
                  <a:rPr lang="fr-FR" sz="1400" i="1" dirty="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3.4 billion ha</a:t>
                </a:r>
                <a:endParaRPr lang="fr-FR" sz="1200" dirty="0"/>
              </a:p>
            </p:txBody>
          </p:sp>
          <p:sp>
            <p:nvSpPr>
              <p:cNvPr id="36878" name="AutoShape 11"/>
              <p:cNvSpPr>
                <a:spLocks/>
              </p:cNvSpPr>
              <p:nvPr/>
            </p:nvSpPr>
            <p:spPr bwMode="auto">
              <a:xfrm>
                <a:off x="280" y="528"/>
                <a:ext cx="183" cy="119"/>
              </a:xfrm>
              <a:custGeom>
                <a:avLst/>
                <a:gdLst>
                  <a:gd name="T0" fmla="*/ 92 w 21600"/>
                  <a:gd name="T1" fmla="*/ 59 h 21600"/>
                  <a:gd name="T2" fmla="*/ 92 w 21600"/>
                  <a:gd name="T3" fmla="*/ 59 h 21600"/>
                  <a:gd name="T4" fmla="*/ 92 w 21600"/>
                  <a:gd name="T5" fmla="*/ 59 h 21600"/>
                  <a:gd name="T6" fmla="*/ 92 w 21600"/>
                  <a:gd name="T7" fmla="*/ 5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noFill/>
                <a:miter lim="0"/>
                <a:headEnd/>
                <a:tailEnd/>
              </a:ln>
            </p:spPr>
            <p:txBody>
              <a:bodyPr lIns="126435" tIns="72248" rIns="126435" bIns="72248"/>
              <a:lstStyle/>
              <a:p>
                <a:pPr defTabSz="914145"/>
                <a:r>
                  <a:rPr lang="fr-FR" sz="1600" b="1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Wetlands</a:t>
                </a:r>
                <a:endParaRPr lang="fr-FR" sz="1200">
                  <a:latin typeface="Helvetica" charset="0"/>
                  <a:ea typeface="Helvetica" charset="0"/>
                  <a:cs typeface="Helvetica" charset="0"/>
                  <a:sym typeface="Helvetica" charset="0"/>
                </a:endParaRPr>
              </a:p>
              <a:p>
                <a:pPr defTabSz="914145"/>
                <a:endParaRPr lang="fr-FR" sz="1200" b="1">
                  <a:latin typeface="Helvetica" charset="0"/>
                  <a:ea typeface="Helvetica" charset="0"/>
                  <a:cs typeface="Helvetica" charset="0"/>
                  <a:sym typeface="Helvetica" charset="0"/>
                </a:endParaRPr>
              </a:p>
              <a:p>
                <a:pPr defTabSz="914145"/>
                <a:r>
                  <a:rPr lang="fr-FR" sz="1400" i="1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1.3 billion ha</a:t>
                </a:r>
                <a:endParaRPr lang="fr-FR" sz="1200"/>
              </a:p>
            </p:txBody>
          </p:sp>
          <p:sp>
            <p:nvSpPr>
              <p:cNvPr id="36879" name="AutoShape 12"/>
              <p:cNvSpPr>
                <a:spLocks/>
              </p:cNvSpPr>
              <p:nvPr/>
            </p:nvSpPr>
            <p:spPr bwMode="auto">
              <a:xfrm>
                <a:off x="29" y="524"/>
                <a:ext cx="182" cy="119"/>
              </a:xfrm>
              <a:custGeom>
                <a:avLst/>
                <a:gdLst>
                  <a:gd name="T0" fmla="*/ 91 w 21600"/>
                  <a:gd name="T1" fmla="*/ 59 h 21600"/>
                  <a:gd name="T2" fmla="*/ 91 w 21600"/>
                  <a:gd name="T3" fmla="*/ 59 h 21600"/>
                  <a:gd name="T4" fmla="*/ 91 w 21600"/>
                  <a:gd name="T5" fmla="*/ 59 h 21600"/>
                  <a:gd name="T6" fmla="*/ 91 w 21600"/>
                  <a:gd name="T7" fmla="*/ 5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noFill/>
                <a:miter lim="0"/>
                <a:headEnd/>
                <a:tailEnd/>
              </a:ln>
            </p:spPr>
            <p:txBody>
              <a:bodyPr lIns="126435" tIns="72248" rIns="126435" bIns="72248"/>
              <a:lstStyle/>
              <a:p>
                <a:pPr defTabSz="914145"/>
                <a:r>
                  <a:rPr lang="fr-FR" sz="1600" b="1" dirty="0" err="1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Deserts</a:t>
                </a:r>
                <a:endParaRPr lang="fr-FR" sz="1200" dirty="0">
                  <a:latin typeface="Helvetica" charset="0"/>
                  <a:ea typeface="Helvetica" charset="0"/>
                  <a:cs typeface="Helvetica" charset="0"/>
                  <a:sym typeface="Helvetica" charset="0"/>
                </a:endParaRPr>
              </a:p>
              <a:p>
                <a:pPr defTabSz="914145"/>
                <a:endParaRPr lang="fr-FR" sz="1200" b="1" dirty="0">
                  <a:latin typeface="Helvetica" charset="0"/>
                  <a:ea typeface="Helvetica" charset="0"/>
                  <a:cs typeface="Helvetica" charset="0"/>
                  <a:sym typeface="Helvetica" charset="0"/>
                </a:endParaRPr>
              </a:p>
              <a:p>
                <a:pPr defTabSz="914145"/>
                <a:r>
                  <a:rPr lang="fr-FR" sz="1400" i="1" dirty="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1.9 billion ha</a:t>
                </a:r>
                <a:endParaRPr lang="fr-FR" sz="1200" dirty="0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5608138" y="4013200"/>
              <a:ext cx="92575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Helvetica"/>
                  <a:cs typeface="Helvetica"/>
                </a:rPr>
                <a:t>Planted</a:t>
              </a:r>
              <a:br>
                <a:rPr lang="en-US" sz="1600" b="1" dirty="0">
                  <a:latin typeface="Helvetica"/>
                  <a:cs typeface="Helvetica"/>
                </a:rPr>
              </a:br>
              <a:r>
                <a:rPr lang="en-US" sz="1600" b="1" dirty="0">
                  <a:latin typeface="Helvetica"/>
                  <a:cs typeface="Helvetica"/>
                </a:rPr>
                <a:t>forests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62456" y="6053232"/>
            <a:ext cx="2990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C0099"/>
                </a:solidFill>
              </a:rPr>
              <a:t>We </a:t>
            </a:r>
            <a:r>
              <a:rPr lang="en-US" sz="2400" dirty="0" err="1">
                <a:solidFill>
                  <a:srgbClr val="CC0099"/>
                </a:solidFill>
              </a:rPr>
              <a:t>organise</a:t>
            </a:r>
            <a:r>
              <a:rPr lang="en-US" sz="2400" dirty="0">
                <a:solidFill>
                  <a:srgbClr val="CC0099"/>
                </a:solidFill>
              </a:rPr>
              <a:t> like this…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32381" y="6053232"/>
            <a:ext cx="4004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C0099"/>
                </a:solidFill>
              </a:rPr>
              <a:t>… but the world looks like this.</a:t>
            </a:r>
          </a:p>
        </p:txBody>
      </p:sp>
      <p:sp>
        <p:nvSpPr>
          <p:cNvPr id="19" name="Title 2"/>
          <p:cNvSpPr>
            <a:spLocks noGrp="1"/>
          </p:cNvSpPr>
          <p:nvPr>
            <p:ph type="title"/>
          </p:nvPr>
        </p:nvSpPr>
        <p:spPr>
          <a:xfrm>
            <a:off x="457200" y="146734"/>
            <a:ext cx="8229600" cy="812754"/>
          </a:xfrm>
        </p:spPr>
        <p:txBody>
          <a:bodyPr>
            <a:normAutofit/>
          </a:bodyPr>
          <a:lstStyle/>
          <a:p>
            <a:r>
              <a:rPr lang="en-US" sz="2800" dirty="0"/>
              <a:t>Our institutions can’t handle complexity very well.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0A6D776-3D74-42E9-846A-6E8094872D06}"/>
              </a:ext>
            </a:extLst>
          </p:cNvPr>
          <p:cNvSpPr txBox="1"/>
          <p:nvPr/>
        </p:nvSpPr>
        <p:spPr>
          <a:xfrm>
            <a:off x="7092280" y="6453336"/>
            <a:ext cx="159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Worms</a:t>
            </a:r>
            <a:r>
              <a:rPr lang="cs-CZ" dirty="0"/>
              <a:t>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347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Venkov_Tepla\e-agroforestry-6_47950798757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52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3864EA1-5A23-4B96-BA5D-5400C54BF173}"/>
              </a:ext>
            </a:extLst>
          </p:cNvPr>
          <p:cNvSpPr txBox="1"/>
          <p:nvPr/>
        </p:nvSpPr>
        <p:spPr>
          <a:xfrm>
            <a:off x="126185" y="260648"/>
            <a:ext cx="9145016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800" b="1" dirty="0">
                <a:latin typeface="Bradley Hand ITC" panose="03070402050302030203" pitchFamily="66" charset="0"/>
              </a:rPr>
              <a:t>„Evropský“ systém podpor a monokultury</a:t>
            </a:r>
          </a:p>
          <a:p>
            <a:r>
              <a:rPr lang="cs-CZ" sz="3800" b="1" dirty="0">
                <a:latin typeface="Bradley Hand ITC" panose="03070402050302030203" pitchFamily="66" charset="0"/>
              </a:rPr>
              <a:t>	Umožnily….. </a:t>
            </a:r>
            <a:endParaRPr lang="en-US" sz="38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300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3CDFD28-5FB7-4526-9077-764AE7253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3D30-9277-49FF-B601-C5D1F5628C5C}" type="datetime1">
              <a:rPr lang="cs-CZ" smtClean="0"/>
              <a:pPr/>
              <a:t>10.02.2021</a:t>
            </a:fld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F95B2F6-6382-405E-BFF5-5D78DFAA1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29F6-299A-4ACD-8AE2-60489A50BE61}" type="slidenum">
              <a:rPr lang="cs-CZ" smtClean="0"/>
              <a:pPr/>
              <a:t>6</a:t>
            </a:fld>
            <a:endParaRPr lang="cs-CZ"/>
          </a:p>
        </p:txBody>
      </p:sp>
      <p:pic>
        <p:nvPicPr>
          <p:cNvPr id="4" name="Picture 2" descr="C:\Radim\ASZ\Pestra krajina\Prezentace_predstaveni programu\IMG_20180813_180033.jpg">
            <a:extLst>
              <a:ext uri="{FF2B5EF4-FFF2-40B4-BE49-F238E27FC236}">
                <a16:creationId xmlns:a16="http://schemas.microsoft.com/office/drawing/2014/main" id="{55CF53CE-C215-45AB-8B99-699DBE04F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3743578-8C9B-4E9A-9FD2-F2AB529FFA89}"/>
              </a:ext>
            </a:extLst>
          </p:cNvPr>
          <p:cNvSpPr txBox="1"/>
          <p:nvPr/>
        </p:nvSpPr>
        <p:spPr>
          <a:xfrm>
            <a:off x="3275856" y="-1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Comic Sans MS" panose="030F0702030302020204" pitchFamily="66" charset="0"/>
              </a:rPr>
              <a:t>… přistání na jiné planetě zvané Česko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0F4552B-20A7-4BF1-99BD-91376000871E}"/>
              </a:ext>
            </a:extLst>
          </p:cNvPr>
          <p:cNvSpPr txBox="1"/>
          <p:nvPr/>
        </p:nvSpPr>
        <p:spPr>
          <a:xfrm>
            <a:off x="0" y="6323833"/>
            <a:ext cx="730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highlight>
                  <a:srgbClr val="C0C0C0"/>
                </a:highlight>
              </a:rPr>
              <a:t>První ročník Pestré krajiny (2018) někde na Vysočině</a:t>
            </a:r>
            <a:endParaRPr lang="en-US" sz="2400" b="1" dirty="0">
              <a:highlight>
                <a:srgbClr val="C0C0C0"/>
              </a:highlight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601192E-6B83-4F34-84DA-9A0DB5CC1B0A}"/>
              </a:ext>
            </a:extLst>
          </p:cNvPr>
          <p:cNvSpPr txBox="1"/>
          <p:nvPr/>
        </p:nvSpPr>
        <p:spPr>
          <a:xfrm>
            <a:off x="2051720" y="3179447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C0C0C0"/>
                </a:highlight>
              </a:rPr>
              <a:t>„Bílá řeka- stát Indiana“</a:t>
            </a:r>
            <a:endParaRPr lang="en-US" dirty="0">
              <a:highlight>
                <a:srgbClr val="C0C0C0"/>
              </a:highlight>
            </a:endParaRP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E0711EB6-BE92-46CD-8AAE-66A4C68C4B20}"/>
              </a:ext>
            </a:extLst>
          </p:cNvPr>
          <p:cNvCxnSpPr/>
          <p:nvPr/>
        </p:nvCxnSpPr>
        <p:spPr>
          <a:xfrm>
            <a:off x="4283968" y="3475166"/>
            <a:ext cx="1440160" cy="184666"/>
          </a:xfrm>
          <a:prstGeom prst="straightConnector1">
            <a:avLst/>
          </a:prstGeom>
          <a:ln w="698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18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27" y="0"/>
            <a:ext cx="9170227" cy="633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876256" y="0"/>
            <a:ext cx="22677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LLLrrrrrrrrrrrrrrrrrrrrrrrrrrrrrrrrrrrrrrrrrrrrrrrrr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4137351" y="296326"/>
            <a:ext cx="5000942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rgbClr val="006600"/>
                </a:solidFill>
                <a:latin typeface="Calibri" pitchFamily="34" charset="0"/>
              </a:rPr>
              <a:t>Závazek v budoucí SZP, že 40% půjde na opatření proti změně klimatu- čím ČR naplní?</a:t>
            </a:r>
          </a:p>
        </p:txBody>
      </p:sp>
      <p:sp>
        <p:nvSpPr>
          <p:cNvPr id="3" name="TextovéPole 2"/>
          <p:cNvSpPr txBox="1"/>
          <p:nvPr/>
        </p:nvSpPr>
        <p:spPr>
          <a:xfrm rot="18979681">
            <a:off x="1972987" y="2023971"/>
            <a:ext cx="2369784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/>
              <a:t>Zelená dohoda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187546" y="3291002"/>
            <a:ext cx="4493168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/>
              <a:t>Od zemědělce ke spotřebiteli</a:t>
            </a:r>
          </a:p>
        </p:txBody>
      </p:sp>
      <p:sp>
        <p:nvSpPr>
          <p:cNvPr id="16" name="TextovéPole 15"/>
          <p:cNvSpPr txBox="1"/>
          <p:nvPr/>
        </p:nvSpPr>
        <p:spPr>
          <a:xfrm rot="3002484">
            <a:off x="6292982" y="2437349"/>
            <a:ext cx="3048739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/>
              <a:t>Zvýšení biodiverzity</a:t>
            </a:r>
          </a:p>
        </p:txBody>
      </p:sp>
      <p:cxnSp>
        <p:nvCxnSpPr>
          <p:cNvPr id="7" name="Přímá spojnice 6"/>
          <p:cNvCxnSpPr>
            <a:cxnSpLocks/>
          </p:cNvCxnSpPr>
          <p:nvPr/>
        </p:nvCxnSpPr>
        <p:spPr>
          <a:xfrm>
            <a:off x="3157880" y="4869160"/>
            <a:ext cx="2370033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4BE588E-877F-4E51-95FF-E4C37B4681EC}"/>
              </a:ext>
            </a:extLst>
          </p:cNvPr>
          <p:cNvSpPr txBox="1"/>
          <p:nvPr/>
        </p:nvSpPr>
        <p:spPr>
          <a:xfrm>
            <a:off x="346418" y="5857466"/>
            <a:ext cx="842493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Opatření na zakládání agrolesnictví bude implementováno do nové SZP od 2023…. aj. včetně zahrnutí ALS kultury v LPIS!</a:t>
            </a:r>
          </a:p>
        </p:txBody>
      </p:sp>
    </p:spTree>
    <p:extLst>
      <p:ext uri="{BB962C8B-B14F-4D97-AF65-F5344CB8AC3E}">
        <p14:creationId xmlns:p14="http://schemas.microsoft.com/office/powerpoint/2010/main" val="429381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 rot="16200000">
            <a:off x="3900053" y="-165862"/>
            <a:ext cx="2307027" cy="6913800"/>
          </a:xfrm>
          <a:prstGeom prst="triangl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1584793" y="1012879"/>
            <a:ext cx="0" cy="4809909"/>
          </a:xfrm>
          <a:prstGeom prst="line">
            <a:avLst/>
          </a:prstGeom>
          <a:solidFill>
            <a:srgbClr val="095CC4"/>
          </a:solidFill>
          <a:ln w="50800" cap="flat" cmpd="sng" algn="ctr">
            <a:solidFill>
              <a:schemeClr val="tx1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H="1">
            <a:off x="1584793" y="5822788"/>
            <a:ext cx="6227567" cy="5895"/>
          </a:xfrm>
          <a:prstGeom prst="line">
            <a:avLst/>
          </a:prstGeom>
          <a:solidFill>
            <a:srgbClr val="095CC4"/>
          </a:solidFill>
          <a:ln w="50800" cap="flat" cmpd="sng" algn="ctr">
            <a:solidFill>
              <a:schemeClr val="tx1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2141730" y="1266032"/>
            <a:ext cx="5619999" cy="4151711"/>
          </a:xfrm>
          <a:prstGeom prst="line">
            <a:avLst/>
          </a:prstGeom>
          <a:solidFill>
            <a:srgbClr val="095CC4"/>
          </a:solidFill>
          <a:ln w="114300" cap="flat" cmpd="sng" algn="ctr">
            <a:solidFill>
              <a:schemeClr val="tx1"/>
            </a:solidFill>
            <a:prstDash val="solid"/>
            <a:miter lim="0"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2242991" y="1063509"/>
            <a:ext cx="5518738" cy="4101081"/>
          </a:xfrm>
          <a:prstGeom prst="line">
            <a:avLst/>
          </a:prstGeom>
          <a:solidFill>
            <a:srgbClr val="095CC4"/>
          </a:solidFill>
          <a:ln w="114300" cap="flat" cmpd="sng" algn="ctr">
            <a:solidFill>
              <a:srgbClr val="FF6600"/>
            </a:solidFill>
            <a:prstDash val="solid"/>
            <a:miter lim="0"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 rot="19369709">
            <a:off x="1972180" y="3476864"/>
            <a:ext cx="2209574" cy="895917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cs-CZ" dirty="0"/>
              <a:t>O</a:t>
            </a:r>
            <a:r>
              <a:rPr lang="en-US" dirty="0" err="1"/>
              <a:t>dbornost</a:t>
            </a:r>
            <a:r>
              <a:rPr lang="en-US" dirty="0"/>
              <a:t>,</a:t>
            </a:r>
            <a:r>
              <a:rPr lang="cs-CZ" dirty="0"/>
              <a:t> </a:t>
            </a:r>
            <a:r>
              <a:rPr lang="en-US" dirty="0" err="1"/>
              <a:t>znalost</a:t>
            </a:r>
            <a:r>
              <a:rPr lang="en-US" dirty="0"/>
              <a:t>,</a:t>
            </a:r>
          </a:p>
          <a:p>
            <a:r>
              <a:rPr lang="cs-CZ" dirty="0"/>
              <a:t>d</a:t>
            </a:r>
            <a:r>
              <a:rPr lang="en-US" dirty="0" err="1"/>
              <a:t>ovednosti</a:t>
            </a:r>
            <a:r>
              <a:rPr lang="en-US" dirty="0"/>
              <a:t>, </a:t>
            </a:r>
            <a:r>
              <a:rPr lang="cs-CZ" dirty="0"/>
              <a:t>zaměstnanost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2223949">
            <a:off x="2210969" y="1707559"/>
            <a:ext cx="2689000" cy="341919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cs-CZ" dirty="0"/>
              <a:t>Kapitál</a:t>
            </a:r>
            <a:r>
              <a:rPr lang="en-US" dirty="0"/>
              <a:t> (</a:t>
            </a:r>
            <a:r>
              <a:rPr lang="cs-CZ" dirty="0"/>
              <a:t>bez půdy</a:t>
            </a:r>
            <a:r>
              <a:rPr lang="en-US" dirty="0"/>
              <a:t>) &amp; </a:t>
            </a:r>
            <a:r>
              <a:rPr lang="cs-CZ" dirty="0"/>
              <a:t>vstupy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68397" y="5974680"/>
            <a:ext cx="3835413" cy="372696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cs-CZ" sz="2000" dirty="0"/>
              <a:t>I</a:t>
            </a:r>
            <a:r>
              <a:rPr lang="en-US" sz="2000" dirty="0" err="1"/>
              <a:t>nten</a:t>
            </a:r>
            <a:r>
              <a:rPr lang="cs-CZ" sz="2000" dirty="0" err="1"/>
              <a:t>zivní</a:t>
            </a:r>
            <a:r>
              <a:rPr lang="en-US" sz="2000" dirty="0"/>
              <a:t> </a:t>
            </a:r>
            <a:r>
              <a:rPr lang="cs-CZ" sz="2000" dirty="0"/>
              <a:t>(průmyslové) zemědělství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685874" y="5974680"/>
            <a:ext cx="3189729" cy="372696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cs-CZ" sz="2000" dirty="0"/>
              <a:t>Agroekologický přístup</a:t>
            </a:r>
            <a:endParaRPr lang="en-US" sz="2000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4227953" y="6158544"/>
            <a:ext cx="1367027" cy="16175"/>
          </a:xfrm>
          <a:prstGeom prst="straightConnector1">
            <a:avLst/>
          </a:prstGeom>
          <a:solidFill>
            <a:srgbClr val="095CC4"/>
          </a:solidFill>
          <a:ln w="228600" cap="rnd" cmpd="sng" algn="ctr">
            <a:solidFill>
              <a:srgbClr val="CC0099"/>
            </a:solidFill>
            <a:prstDash val="lg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 rot="19369709">
            <a:off x="5227963" y="1814968"/>
            <a:ext cx="3595595" cy="1172915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cs-CZ" dirty="0"/>
              <a:t>Odolnost</a:t>
            </a:r>
            <a:r>
              <a:rPr lang="en-US" dirty="0"/>
              <a:t>, </a:t>
            </a:r>
            <a:r>
              <a:rPr lang="cs-CZ" dirty="0"/>
              <a:t>udržitelnost,</a:t>
            </a:r>
            <a:endParaRPr lang="en-US" dirty="0"/>
          </a:p>
          <a:p>
            <a:r>
              <a:rPr lang="cs-CZ" dirty="0"/>
              <a:t>Kontrola rizik</a:t>
            </a:r>
            <a:r>
              <a:rPr lang="en-US" dirty="0"/>
              <a:t>, </a:t>
            </a:r>
            <a:r>
              <a:rPr lang="cs-CZ" dirty="0"/>
              <a:t>stopové prvky/živiny</a:t>
            </a:r>
            <a:r>
              <a:rPr lang="en-US" dirty="0"/>
              <a:t>, </a:t>
            </a:r>
            <a:br>
              <a:rPr lang="en-US" dirty="0"/>
            </a:br>
            <a:r>
              <a:rPr lang="cs-CZ" dirty="0"/>
              <a:t>biodiverzita</a:t>
            </a:r>
            <a:r>
              <a:rPr lang="en-US" dirty="0"/>
              <a:t>, </a:t>
            </a:r>
            <a:r>
              <a:rPr lang="en-US" dirty="0" err="1"/>
              <a:t>mitiga</a:t>
            </a:r>
            <a:r>
              <a:rPr lang="cs-CZ" dirty="0" err="1"/>
              <a:t>ce</a:t>
            </a:r>
            <a:r>
              <a:rPr lang="en-US" dirty="0"/>
              <a:t>, </a:t>
            </a:r>
            <a:br>
              <a:rPr lang="en-US" dirty="0"/>
            </a:br>
            <a:r>
              <a:rPr lang="cs-CZ" dirty="0"/>
              <a:t>adaptace</a:t>
            </a:r>
            <a:r>
              <a:rPr lang="en-US" dirty="0"/>
              <a:t>, </a:t>
            </a:r>
            <a:r>
              <a:rPr lang="cs-CZ" dirty="0"/>
              <a:t>dostupnost vody</a:t>
            </a:r>
            <a:r>
              <a:rPr lang="en-US" dirty="0"/>
              <a:t>…</a:t>
            </a:r>
          </a:p>
        </p:txBody>
      </p:sp>
      <p:sp>
        <p:nvSpPr>
          <p:cNvPr id="24" name="TextBox 23"/>
          <p:cNvSpPr txBox="1"/>
          <p:nvPr/>
        </p:nvSpPr>
        <p:spPr>
          <a:xfrm rot="2223949">
            <a:off x="4201611" y="4122507"/>
            <a:ext cx="3127646" cy="1372970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700" dirty="0"/>
              <a:t>Neg. </a:t>
            </a:r>
            <a:r>
              <a:rPr lang="cs-CZ" sz="1700" dirty="0"/>
              <a:t>e</a:t>
            </a:r>
            <a:r>
              <a:rPr lang="en-US" sz="1700" dirty="0" err="1"/>
              <a:t>xternalit</a:t>
            </a:r>
            <a:r>
              <a:rPr lang="cs-CZ" sz="1700" dirty="0"/>
              <a:t>y:</a:t>
            </a:r>
            <a:r>
              <a:rPr lang="en-US" sz="1700" dirty="0"/>
              <a:t> GHG, </a:t>
            </a:r>
            <a:r>
              <a:rPr lang="cs-CZ" sz="1700" dirty="0"/>
              <a:t>degradace </a:t>
            </a:r>
          </a:p>
          <a:p>
            <a:r>
              <a:rPr lang="cs-CZ" sz="1700" dirty="0"/>
              <a:t>krajiny</a:t>
            </a:r>
            <a:r>
              <a:rPr lang="en-US" sz="1700" dirty="0"/>
              <a:t>, </a:t>
            </a:r>
            <a:r>
              <a:rPr lang="cs-CZ" sz="1700" dirty="0"/>
              <a:t>ztráta biodiverzity</a:t>
            </a:r>
            <a:r>
              <a:rPr lang="en-US" sz="1700" dirty="0"/>
              <a:t>, </a:t>
            </a:r>
            <a:br>
              <a:rPr lang="en-US" sz="1700" dirty="0"/>
            </a:br>
            <a:r>
              <a:rPr lang="cs-CZ" sz="1700" dirty="0"/>
              <a:t>ztráta nezávislosti</a:t>
            </a:r>
            <a:r>
              <a:rPr lang="en-US" sz="1700" dirty="0"/>
              <a:t>, </a:t>
            </a:r>
            <a:r>
              <a:rPr lang="cs-CZ" sz="1700" dirty="0"/>
              <a:t>nedostatek</a:t>
            </a:r>
          </a:p>
          <a:p>
            <a:r>
              <a:rPr lang="cs-CZ" sz="1700" dirty="0"/>
              <a:t> živin</a:t>
            </a:r>
            <a:r>
              <a:rPr lang="en-US" sz="1700" dirty="0"/>
              <a:t>, </a:t>
            </a:r>
            <a:r>
              <a:rPr lang="cs-CZ" sz="1700" dirty="0"/>
              <a:t>klimatické hrozby</a:t>
            </a:r>
            <a:br>
              <a:rPr lang="en-US" sz="1700" dirty="0"/>
            </a:br>
            <a:r>
              <a:rPr lang="cs-CZ" sz="1700" dirty="0"/>
              <a:t>sucho</a:t>
            </a:r>
            <a:r>
              <a:rPr lang="en-US" sz="1700" dirty="0"/>
              <a:t>, </a:t>
            </a:r>
            <a:r>
              <a:rPr lang="cs-CZ" sz="1700" b="1" dirty="0"/>
              <a:t>dluhy</a:t>
            </a:r>
            <a:r>
              <a:rPr lang="en-US" sz="1700" dirty="0"/>
              <a:t>…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91" y="14860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Přechod k udržitelnosti- idealistický 					        přístup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24710" y="3614226"/>
            <a:ext cx="166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Výnosy- rozsah </a:t>
            </a:r>
            <a:endParaRPr lang="en-US" b="1" dirty="0"/>
          </a:p>
        </p:txBody>
      </p:sp>
      <p:sp>
        <p:nvSpPr>
          <p:cNvPr id="18" name="Isosceles Triangle 17"/>
          <p:cNvSpPr/>
          <p:nvPr/>
        </p:nvSpPr>
        <p:spPr>
          <a:xfrm rot="15430934">
            <a:off x="3977971" y="-1258432"/>
            <a:ext cx="2420110" cy="7365323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510467" y="296755"/>
            <a:ext cx="633533" cy="2771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335849" y="653857"/>
            <a:ext cx="1765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Čistý příjem/zisk</a:t>
            </a:r>
            <a:endParaRPr lang="en-US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AF1FAA9-54E7-482E-963B-86A35107C7C0}"/>
              </a:ext>
            </a:extLst>
          </p:cNvPr>
          <p:cNvSpPr txBox="1"/>
          <p:nvPr/>
        </p:nvSpPr>
        <p:spPr>
          <a:xfrm>
            <a:off x="7092280" y="6453336"/>
            <a:ext cx="159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Worms</a:t>
            </a:r>
            <a:r>
              <a:rPr lang="cs-CZ" dirty="0"/>
              <a:t>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476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1035050" y="1922463"/>
            <a:ext cx="1855788" cy="814387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bg1"/>
                </a:solidFill>
              </a:rPr>
              <a:t>Diverzifikace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52" y="2635251"/>
            <a:ext cx="1854200" cy="812800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 err="1">
                <a:solidFill>
                  <a:schemeClr val="bg1"/>
                </a:solidFill>
              </a:rPr>
              <a:t>Agroekologickýpřístup</a:t>
            </a:r>
            <a:endParaRPr lang="en-US" sz="14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7150" y="3481388"/>
            <a:ext cx="1855788" cy="812800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Ecological Farming</a:t>
            </a:r>
          </a:p>
        </p:txBody>
      </p:sp>
      <p:sp>
        <p:nvSpPr>
          <p:cNvPr id="15" name="Oval 14"/>
          <p:cNvSpPr/>
          <p:nvPr/>
        </p:nvSpPr>
        <p:spPr>
          <a:xfrm>
            <a:off x="6766048" y="3926870"/>
            <a:ext cx="1982415" cy="812800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FMNR</a:t>
            </a:r>
            <a:r>
              <a:rPr lang="cs-CZ" sz="1400" dirty="0">
                <a:solidFill>
                  <a:schemeClr val="bg1"/>
                </a:solidFill>
              </a:rPr>
              <a:t>- Přírodní regenerace řízená zemědělci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7950" y="4227513"/>
            <a:ext cx="1855788" cy="812800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bg1"/>
                </a:solidFill>
              </a:rPr>
              <a:t>Udržitelná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inten</a:t>
            </a:r>
            <a:r>
              <a:rPr lang="cs-CZ" sz="1400" dirty="0" err="1">
                <a:solidFill>
                  <a:schemeClr val="bg1"/>
                </a:solidFill>
              </a:rPr>
              <a:t>zifikace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899685" y="1784351"/>
            <a:ext cx="1855787" cy="812800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bg1"/>
                </a:solidFill>
              </a:rPr>
              <a:t>Klimatu příznivé zemědělství</a:t>
            </a:r>
            <a:endParaRPr lang="en-US" sz="14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154363" y="2668588"/>
            <a:ext cx="1855787" cy="812800"/>
          </a:xfrm>
          <a:prstGeom prst="ellipse">
            <a:avLst/>
          </a:prstGeom>
          <a:solidFill>
            <a:srgbClr val="9E0078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bg1"/>
                </a:solidFill>
              </a:rPr>
              <a:t>Ekologické zemědělství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644775" y="4506913"/>
            <a:ext cx="1855788" cy="812800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err="1">
                <a:solidFill>
                  <a:schemeClr val="bg1"/>
                </a:solidFill>
              </a:rPr>
              <a:t>Perma</a:t>
            </a:r>
            <a:r>
              <a:rPr lang="cs-CZ" sz="1400" dirty="0">
                <a:solidFill>
                  <a:schemeClr val="bg1"/>
                </a:solidFill>
              </a:rPr>
              <a:t>kultura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287838" y="4516438"/>
            <a:ext cx="1855787" cy="814387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Holistic</a:t>
            </a:r>
            <a:r>
              <a:rPr lang="cs-CZ" sz="1400" dirty="0" err="1">
                <a:solidFill>
                  <a:schemeClr val="bg1"/>
                </a:solidFill>
              </a:rPr>
              <a:t>ký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cs-CZ" sz="1400" dirty="0">
                <a:solidFill>
                  <a:schemeClr val="bg1"/>
                </a:solidFill>
              </a:rPr>
              <a:t>m</a:t>
            </a:r>
            <a:r>
              <a:rPr lang="en-US" sz="1400" dirty="0" err="1">
                <a:solidFill>
                  <a:schemeClr val="bg1"/>
                </a:solidFill>
              </a:rPr>
              <a:t>anagement</a:t>
            </a:r>
            <a:endParaRPr lang="cs-CZ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cs-CZ" sz="1400" dirty="0">
                <a:solidFill>
                  <a:schemeClr val="bg1"/>
                </a:solidFill>
              </a:rPr>
              <a:t>pastvy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010150" y="3862388"/>
            <a:ext cx="1854200" cy="814387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Farming Gods Way</a:t>
            </a:r>
          </a:p>
        </p:txBody>
      </p:sp>
      <p:sp>
        <p:nvSpPr>
          <p:cNvPr id="24" name="Oval 23"/>
          <p:cNvSpPr/>
          <p:nvPr/>
        </p:nvSpPr>
        <p:spPr>
          <a:xfrm>
            <a:off x="4746625" y="3108325"/>
            <a:ext cx="1854200" cy="812800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Conservation Agriculture</a:t>
            </a:r>
          </a:p>
        </p:txBody>
      </p:sp>
      <p:sp>
        <p:nvSpPr>
          <p:cNvPr id="25" name="Oval 24"/>
          <p:cNvSpPr/>
          <p:nvPr/>
        </p:nvSpPr>
        <p:spPr>
          <a:xfrm>
            <a:off x="6108700" y="2430463"/>
            <a:ext cx="1855788" cy="812800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bg1"/>
                </a:solidFill>
              </a:rPr>
              <a:t>Stálezelené zemědělství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984750" y="1922463"/>
            <a:ext cx="1855788" cy="814387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bg1"/>
                </a:solidFill>
              </a:rPr>
              <a:t>Agrolesnictví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154363" y="3752850"/>
            <a:ext cx="1855787" cy="812800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bg1"/>
                </a:solidFill>
              </a:rPr>
              <a:t>Obnovitelní zemědělství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380288" y="4763652"/>
            <a:ext cx="1855787" cy="812800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Intercropping</a:t>
            </a:r>
          </a:p>
        </p:txBody>
      </p:sp>
      <p:sp>
        <p:nvSpPr>
          <p:cNvPr id="29" name="Oval 28"/>
          <p:cNvSpPr/>
          <p:nvPr/>
        </p:nvSpPr>
        <p:spPr>
          <a:xfrm>
            <a:off x="7339013" y="3074988"/>
            <a:ext cx="1855787" cy="812800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err="1">
                <a:solidFill>
                  <a:schemeClr val="bg1"/>
                </a:solidFill>
              </a:rPr>
              <a:t>Fertiliser</a:t>
            </a:r>
            <a:r>
              <a:rPr lang="en-US" sz="1400" dirty="0">
                <a:solidFill>
                  <a:schemeClr val="bg1"/>
                </a:solidFill>
              </a:rPr>
              <a:t> Tree Technology</a:t>
            </a:r>
          </a:p>
        </p:txBody>
      </p:sp>
      <p:sp>
        <p:nvSpPr>
          <p:cNvPr id="30" name="Oval 29"/>
          <p:cNvSpPr/>
          <p:nvPr/>
        </p:nvSpPr>
        <p:spPr>
          <a:xfrm>
            <a:off x="7069816" y="1916113"/>
            <a:ext cx="2542743" cy="812800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IPM</a:t>
            </a:r>
          </a:p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Push-Pull </a:t>
            </a:r>
            <a:r>
              <a:rPr lang="cs-CZ" sz="1400" dirty="0">
                <a:solidFill>
                  <a:schemeClr val="bg1"/>
                </a:solidFill>
              </a:rPr>
              <a:t>– Integrovaná ochrana před škůdci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1717675" y="3262313"/>
            <a:ext cx="1854200" cy="812800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Perenialisation</a:t>
            </a:r>
          </a:p>
        </p:txBody>
      </p:sp>
      <p:sp>
        <p:nvSpPr>
          <p:cNvPr id="35" name="Oval 34"/>
          <p:cNvSpPr/>
          <p:nvPr/>
        </p:nvSpPr>
        <p:spPr>
          <a:xfrm>
            <a:off x="6124574" y="1281113"/>
            <a:ext cx="1984375" cy="814387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CAWT</a:t>
            </a:r>
            <a:r>
              <a:rPr lang="cs-CZ" sz="1400" dirty="0">
                <a:solidFill>
                  <a:schemeClr val="bg1"/>
                </a:solidFill>
              </a:rPr>
              <a:t>- </a:t>
            </a:r>
            <a:r>
              <a:rPr lang="cs-CZ" sz="1400" dirty="0" err="1">
                <a:solidFill>
                  <a:schemeClr val="bg1"/>
                </a:solidFill>
              </a:rPr>
              <a:t>conservation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agriculture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with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trees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68325" y="180975"/>
            <a:ext cx="1855788" cy="814388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 err="1">
                <a:solidFill>
                  <a:schemeClr val="bg1"/>
                </a:solidFill>
              </a:rPr>
              <a:t>Biointenzivní</a:t>
            </a:r>
            <a:endParaRPr lang="en-US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cs-CZ" sz="1400" dirty="0">
                <a:solidFill>
                  <a:schemeClr val="bg1"/>
                </a:solidFill>
              </a:rPr>
              <a:t>zemědělství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109788" y="5049838"/>
            <a:ext cx="1855787" cy="812800"/>
          </a:xfrm>
          <a:prstGeom prst="ellipse">
            <a:avLst/>
          </a:prstGeom>
          <a:solidFill>
            <a:srgbClr val="9E0078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Ecological agriculture</a:t>
            </a:r>
          </a:p>
        </p:txBody>
      </p:sp>
      <p:sp>
        <p:nvSpPr>
          <p:cNvPr id="32" name="Oval 31"/>
          <p:cNvSpPr/>
          <p:nvPr/>
        </p:nvSpPr>
        <p:spPr>
          <a:xfrm>
            <a:off x="1035050" y="1001713"/>
            <a:ext cx="1855788" cy="812800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Forest Landscape Restoration</a:t>
            </a:r>
          </a:p>
        </p:txBody>
      </p:sp>
      <p:sp>
        <p:nvSpPr>
          <p:cNvPr id="33" name="Oval 32"/>
          <p:cNvSpPr/>
          <p:nvPr/>
        </p:nvSpPr>
        <p:spPr>
          <a:xfrm>
            <a:off x="1497013" y="3921125"/>
            <a:ext cx="1855787" cy="814388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bg1"/>
                </a:solidFill>
              </a:rPr>
              <a:t>Biodynamické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673725" y="4913313"/>
            <a:ext cx="1854200" cy="812800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Syntropic</a:t>
            </a:r>
            <a:r>
              <a:rPr lang="cs-CZ" sz="1400" dirty="0" err="1">
                <a:solidFill>
                  <a:schemeClr val="bg1"/>
                </a:solidFill>
              </a:rPr>
              <a:t>ké</a:t>
            </a:r>
            <a:endParaRPr lang="en-US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cs-CZ" sz="1400" dirty="0">
                <a:solidFill>
                  <a:schemeClr val="bg1"/>
                </a:solidFill>
              </a:rPr>
              <a:t>zemědělství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411913" y="379413"/>
            <a:ext cx="1855787" cy="812800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3D </a:t>
            </a:r>
            <a:r>
              <a:rPr lang="cs-CZ" sz="1400" dirty="0">
                <a:solidFill>
                  <a:schemeClr val="bg1"/>
                </a:solidFill>
              </a:rPr>
              <a:t>farmaření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19050" y="4927600"/>
            <a:ext cx="2249488" cy="812800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Climate Resilient Zero Budget Natural Farming</a:t>
            </a:r>
          </a:p>
        </p:txBody>
      </p:sp>
      <p:sp>
        <p:nvSpPr>
          <p:cNvPr id="40" name="Oval 39"/>
          <p:cNvSpPr/>
          <p:nvPr/>
        </p:nvSpPr>
        <p:spPr>
          <a:xfrm>
            <a:off x="4252913" y="74613"/>
            <a:ext cx="1855787" cy="812800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EOA (Ecological Organic Agriculture)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405313" y="1147763"/>
            <a:ext cx="1855787" cy="812800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Restoration Agriculture</a:t>
            </a:r>
          </a:p>
        </p:txBody>
      </p:sp>
      <p:sp>
        <p:nvSpPr>
          <p:cNvPr id="42" name="Oval 41"/>
          <p:cNvSpPr/>
          <p:nvPr/>
        </p:nvSpPr>
        <p:spPr>
          <a:xfrm>
            <a:off x="3043238" y="893763"/>
            <a:ext cx="1855787" cy="812800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bg1"/>
                </a:solidFill>
              </a:rPr>
              <a:t>Zelené hnojení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33823" name="TextovéPole 1"/>
          <p:cNvSpPr txBox="1">
            <a:spLocks noChangeArrowheads="1"/>
          </p:cNvSpPr>
          <p:nvPr/>
        </p:nvSpPr>
        <p:spPr bwMode="auto">
          <a:xfrm>
            <a:off x="176213" y="5740400"/>
            <a:ext cx="90185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charset="0"/>
              </a:rPr>
              <a:t>… mnoho udržitelných přístupů k produkčnímu zemědělství, ale stejně většina integruje stromy ke zvýšení stability systému a zlepšení </a:t>
            </a:r>
            <a:r>
              <a:rPr lang="en-US" altLang="cs-CZ" sz="2400" dirty="0" err="1">
                <a:latin typeface="Arial" charset="0"/>
              </a:rPr>
              <a:t>ekosyst</a:t>
            </a:r>
            <a:r>
              <a:rPr lang="cs-CZ" altLang="cs-CZ" sz="2400" dirty="0" err="1">
                <a:latin typeface="Arial" charset="0"/>
              </a:rPr>
              <a:t>émových</a:t>
            </a:r>
            <a:r>
              <a:rPr lang="cs-CZ" altLang="cs-CZ" sz="2400" dirty="0">
                <a:latin typeface="Arial" charset="0"/>
              </a:rPr>
              <a:t> služeb (</a:t>
            </a:r>
            <a:r>
              <a:rPr lang="cs-CZ" altLang="cs-CZ" sz="2400" dirty="0" err="1">
                <a:latin typeface="Arial" charset="0"/>
              </a:rPr>
              <a:t>Worms</a:t>
            </a:r>
            <a:r>
              <a:rPr lang="cs-CZ" altLang="cs-CZ" sz="2400" dirty="0">
                <a:latin typeface="Arial" charset="0"/>
              </a:rPr>
              <a:t>, 2017)</a:t>
            </a:r>
          </a:p>
        </p:txBody>
      </p:sp>
    </p:spTree>
    <p:extLst>
      <p:ext uri="{BB962C8B-B14F-4D97-AF65-F5344CB8AC3E}">
        <p14:creationId xmlns:p14="http://schemas.microsoft.com/office/powerpoint/2010/main" val="39277753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2190</Words>
  <Application>Microsoft Office PowerPoint</Application>
  <PresentationFormat>Předvádění na obrazovce (4:3)</PresentationFormat>
  <Paragraphs>378</Paragraphs>
  <Slides>44</Slides>
  <Notes>6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44</vt:i4>
      </vt:variant>
    </vt:vector>
  </HeadingPairs>
  <TitlesOfParts>
    <vt:vector size="55" baseType="lpstr">
      <vt:lpstr>Arial</vt:lpstr>
      <vt:lpstr>Arial Rounded MT Bold</vt:lpstr>
      <vt:lpstr>Bradley Hand ITC</vt:lpstr>
      <vt:lpstr>Calibri</vt:lpstr>
      <vt:lpstr>Comic Sans MS</vt:lpstr>
      <vt:lpstr>DIN Alternate Bold</vt:lpstr>
      <vt:lpstr>Helvetica</vt:lpstr>
      <vt:lpstr>Wingdings</vt:lpstr>
      <vt:lpstr>Motiv sady Office</vt:lpstr>
      <vt:lpstr>Document</vt:lpstr>
      <vt:lpstr>Acrobat Document</vt:lpstr>
      <vt:lpstr>1,2,3Radim Kotrba, 1Bohdan Lojka Český spolek pro agrolesnictví,  1Fakulta tropického zemědělství, ČZU Praha 2Výzkumný ústav živočišné výroby, v.v.i. 3Asociace soukromého zemědělství ČR  </vt:lpstr>
      <vt:lpstr>Linda Kotrbová- Zemědělství č.1, cyklus Ze.Mě 2018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Přechod k udržitelnosti- idealistický              přístup</vt:lpstr>
      <vt:lpstr>Prezentace aplikace PowerPoint</vt:lpstr>
      <vt:lpstr>Klimatická změna a uhlík</vt:lpstr>
      <vt:lpstr>Uhlík, úrodnost a klima….změny v hospodaření </vt:lpstr>
      <vt:lpstr>Definice agrolesnictví v Evropě</vt:lpstr>
      <vt:lpstr>ALS zvyšují produkční schopnost ZP Koncept: the Land Equivalent Ratio </vt:lpstr>
      <vt:lpstr>Prezentace aplikace PowerPoint</vt:lpstr>
      <vt:lpstr>Prezentace aplikace PowerPoint</vt:lpstr>
      <vt:lpstr>Prezentace aplikace PowerPoint</vt:lpstr>
      <vt:lpstr>Vyrovnávání dostupnosti vláhy pro rostliny v okolí stromů</vt:lpstr>
      <vt:lpstr>Stromy na polích jsou odolnější suchu než v lesích (vliv i na tloušťku kmene)- díky kultivaci půdy</vt:lpstr>
      <vt:lpstr>Role stromů v ALS (zemědělská funkce zachována)</vt:lpstr>
      <vt:lpstr>Prezentace aplikace PowerPoint</vt:lpstr>
      <vt:lpstr>Prezentace aplikace PowerPoint</vt:lpstr>
      <vt:lpstr>Prezentace aplikace PowerPoint</vt:lpstr>
      <vt:lpstr>Kolektivizace a spojování polí do větších bloků vedlo k jejich výraznému snížení,  nicméně některé zbytky lze stále nalézt především v horských oblastech- omezené produkční využívání oproti minulosti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Asimilace i funkčnost ALS v době extrémního sucha (Miskovice, srpen 2018)</vt:lpstr>
      <vt:lpstr>Prezentace aplikace PowerPoint</vt:lpstr>
      <vt:lpstr>Prezentace aplikace PowerPoint</vt:lpstr>
      <vt:lpstr>Prezentace aplikace PowerPoint</vt:lpstr>
      <vt:lpstr>Výzkumný projekt TAČR éta Agrolesnictví - šance pro regionální rozvoj a udržitelnost venkovské krajiny </vt:lpstr>
      <vt:lpstr>Výstupy projektu</vt:lpstr>
      <vt:lpstr>Prezentace aplikace PowerPoint</vt:lpstr>
      <vt:lpstr>Prezentace aplikace PowerPoint</vt:lpstr>
      <vt:lpstr>Výzkumný projekt TAČR epsilon ALS pro ochranu a obnovu funkcí krajiny  ohrožované dopady klimatických změn a lidskou činností </vt:lpstr>
      <vt:lpstr>Prezentace aplikace PowerPoint</vt:lpstr>
      <vt:lpstr>Vzdělávací projekt  AGFOSY</vt:lpstr>
      <vt:lpstr>Prezentace aplikace PowerPoint</vt:lpstr>
      <vt:lpstr>Prezentace aplikace PowerPoint</vt:lpstr>
      <vt:lpstr>Our institutions can’t handle complexity very well.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1,2,3Radim Kotrba, 1Bohdan Lojka, 4Jan Weger,  4Jakub Houška, 5 Lukáš Kala, 1Anna Chládová Český spolek pro agrolesnictví,  1Fakulta tropického zemědělství, ČZU Praha 2Výzkumný ústav živočišné výroby, v.v.i. 3Asociace soukromého zemědělství ČR,</dc:title>
  <dc:creator>Kotrba Radim</dc:creator>
  <cp:lastModifiedBy>ASZ ASZ</cp:lastModifiedBy>
  <cp:revision>28</cp:revision>
  <dcterms:created xsi:type="dcterms:W3CDTF">2021-02-02T19:57:00Z</dcterms:created>
  <dcterms:modified xsi:type="dcterms:W3CDTF">2021-02-10T16:21:05Z</dcterms:modified>
</cp:coreProperties>
</file>