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1" r:id="rId11"/>
    <p:sldId id="270" r:id="rId12"/>
    <p:sldId id="265" r:id="rId13"/>
    <p:sldId id="266" r:id="rId14"/>
    <p:sldId id="287" r:id="rId15"/>
    <p:sldId id="294" r:id="rId16"/>
    <p:sldId id="289" r:id="rId17"/>
    <p:sldId id="267" r:id="rId18"/>
    <p:sldId id="268" r:id="rId19"/>
    <p:sldId id="269" r:id="rId20"/>
    <p:sldId id="282" r:id="rId21"/>
    <p:sldId id="280" r:id="rId22"/>
    <p:sldId id="274" r:id="rId23"/>
    <p:sldId id="275" r:id="rId24"/>
    <p:sldId id="273" r:id="rId25"/>
    <p:sldId id="293" r:id="rId26"/>
    <p:sldId id="276" r:id="rId27"/>
    <p:sldId id="277" r:id="rId28"/>
    <p:sldId id="278" r:id="rId29"/>
    <p:sldId id="291" r:id="rId30"/>
    <p:sldId id="292" r:id="rId31"/>
    <p:sldId id="279" r:id="rId32"/>
    <p:sldId id="281" r:id="rId33"/>
    <p:sldId id="285" r:id="rId34"/>
    <p:sldId id="286" r:id="rId35"/>
    <p:sldId id="288" r:id="rId36"/>
    <p:sldId id="290" r:id="rId37"/>
    <p:sldId id="283" r:id="rId38"/>
    <p:sldId id="284" r:id="rId39"/>
    <p:sldId id="295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5FFDBE-7D93-437E-9ADC-DAC37BECB3CF}" v="36" dt="2021-02-02T21:06:18.5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2461" autoAdjust="0"/>
    <p:restoredTop sz="94660"/>
  </p:normalViewPr>
  <p:slideViewPr>
    <p:cSldViewPr snapToGrid="0">
      <p:cViewPr varScale="1">
        <p:scale>
          <a:sx n="45" d="100"/>
          <a:sy n="45" d="100"/>
        </p:scale>
        <p:origin x="54" y="10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8F2A3-6D2E-4C44-8B3A-A3BB199BDDBE}" type="datetimeFigureOut">
              <a:rPr lang="cs-CZ" smtClean="0"/>
              <a:t>03.02.2021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A3D730-6A2D-42D1-AE32-E437F260AE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3486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A3D730-6A2D-42D1-AE32-E437F260AEA1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3558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97489-020B-4E0E-9DF7-8BBD3F60CF43}" type="datetimeFigureOut">
              <a:rPr lang="cs-CZ" smtClean="0"/>
              <a:t>03.02.2021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C4FE416-3D51-43EC-9C98-E3E15D34AB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7240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97489-020B-4E0E-9DF7-8BBD3F60CF43}" type="datetimeFigureOut">
              <a:rPr lang="cs-CZ" smtClean="0"/>
              <a:t>03.02.2021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C4FE416-3D51-43EC-9C98-E3E15D34AB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6472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97489-020B-4E0E-9DF7-8BBD3F60CF43}" type="datetimeFigureOut">
              <a:rPr lang="cs-CZ" smtClean="0"/>
              <a:t>03.02.2021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C4FE416-3D51-43EC-9C98-E3E15D34ABEE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2013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97489-020B-4E0E-9DF7-8BBD3F60CF43}" type="datetimeFigureOut">
              <a:rPr lang="cs-CZ" smtClean="0"/>
              <a:t>03.02.2021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C4FE416-3D51-43EC-9C98-E3E15D34AB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10264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97489-020B-4E0E-9DF7-8BBD3F60CF43}" type="datetimeFigureOut">
              <a:rPr lang="cs-CZ" smtClean="0"/>
              <a:t>03.02.2021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C4FE416-3D51-43EC-9C98-E3E15D34ABEE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76062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97489-020B-4E0E-9DF7-8BBD3F60CF43}" type="datetimeFigureOut">
              <a:rPr lang="cs-CZ" smtClean="0"/>
              <a:t>03.02.2021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C4FE416-3D51-43EC-9C98-E3E15D34AB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2318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97489-020B-4E0E-9DF7-8BBD3F60CF43}" type="datetimeFigureOut">
              <a:rPr lang="cs-CZ" smtClean="0"/>
              <a:t>03.02.2021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FE416-3D51-43EC-9C98-E3E15D34AB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1163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97489-020B-4E0E-9DF7-8BBD3F60CF43}" type="datetimeFigureOut">
              <a:rPr lang="cs-CZ" smtClean="0"/>
              <a:t>03.02.2021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FE416-3D51-43EC-9C98-E3E15D34AB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0722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97489-020B-4E0E-9DF7-8BBD3F60CF43}" type="datetimeFigureOut">
              <a:rPr lang="cs-CZ" smtClean="0"/>
              <a:t>03.02.2021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FE416-3D51-43EC-9C98-E3E15D34AB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4302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97489-020B-4E0E-9DF7-8BBD3F60CF43}" type="datetimeFigureOut">
              <a:rPr lang="cs-CZ" smtClean="0"/>
              <a:t>03.02.2021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C4FE416-3D51-43EC-9C98-E3E15D34AB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4176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97489-020B-4E0E-9DF7-8BBD3F60CF43}" type="datetimeFigureOut">
              <a:rPr lang="cs-CZ" smtClean="0"/>
              <a:t>03.02.2021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C4FE416-3D51-43EC-9C98-E3E15D34AB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0214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97489-020B-4E0E-9DF7-8BBD3F60CF43}" type="datetimeFigureOut">
              <a:rPr lang="cs-CZ" smtClean="0"/>
              <a:t>03.02.2021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C4FE416-3D51-43EC-9C98-E3E15D34AB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3784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97489-020B-4E0E-9DF7-8BBD3F60CF43}" type="datetimeFigureOut">
              <a:rPr lang="cs-CZ" smtClean="0"/>
              <a:t>03.02.2021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FE416-3D51-43EC-9C98-E3E15D34AB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6157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97489-020B-4E0E-9DF7-8BBD3F60CF43}" type="datetimeFigureOut">
              <a:rPr lang="cs-CZ" smtClean="0"/>
              <a:t>03.02.2021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FE416-3D51-43EC-9C98-E3E15D34AB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9974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97489-020B-4E0E-9DF7-8BBD3F60CF43}" type="datetimeFigureOut">
              <a:rPr lang="cs-CZ" smtClean="0"/>
              <a:t>03.02.2021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FE416-3D51-43EC-9C98-E3E15D34AB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5455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97489-020B-4E0E-9DF7-8BBD3F60CF43}" type="datetimeFigureOut">
              <a:rPr lang="cs-CZ" smtClean="0"/>
              <a:t>03.02.2021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C4FE416-3D51-43EC-9C98-E3E15D34AB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2164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97489-020B-4E0E-9DF7-8BBD3F60CF43}" type="datetimeFigureOut">
              <a:rPr lang="cs-CZ" smtClean="0"/>
              <a:t>03.02.2021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C4FE416-3D51-43EC-9C98-E3E15D34AB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004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CDB87C-6B67-4E94-9711-0BFB3FCEBE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71262" y="2253123"/>
            <a:ext cx="8659446" cy="2526323"/>
          </a:xfrm>
        </p:spPr>
        <p:txBody>
          <a:bodyPr>
            <a:normAutofit/>
          </a:bodyPr>
          <a:lstStyle/>
          <a:p>
            <a:r>
              <a:rPr lang="cs-CZ" sz="4000" dirty="0"/>
              <a:t>Příklady možných opatření </a:t>
            </a:r>
            <a:br>
              <a:rPr lang="cs-CZ" sz="4000" dirty="0"/>
            </a:br>
            <a:r>
              <a:rPr lang="cs-CZ" sz="4000" dirty="0"/>
              <a:t>v krajině a jejich zavádění </a:t>
            </a:r>
            <a:br>
              <a:rPr lang="cs-CZ" sz="4000" dirty="0"/>
            </a:br>
            <a:r>
              <a:rPr lang="cs-CZ" sz="4000" dirty="0"/>
              <a:t>do praxe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A937EA7-82B7-49FB-93DD-31ADA9A18B34}"/>
              </a:ext>
            </a:extLst>
          </p:cNvPr>
          <p:cNvSpPr txBox="1"/>
          <p:nvPr/>
        </p:nvSpPr>
        <p:spPr>
          <a:xfrm>
            <a:off x="2473570" y="1062892"/>
            <a:ext cx="8854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b="1" dirty="0">
                <a:solidFill>
                  <a:schemeClr val="accent1">
                    <a:lumMod val="50000"/>
                  </a:schemeClr>
                </a:solidFill>
              </a:rPr>
              <a:t>Jak na pestrou krajinu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BFFEFB9-353F-49A1-87DD-BF4985144C15}"/>
              </a:ext>
            </a:extLst>
          </p:cNvPr>
          <p:cNvSpPr txBox="1"/>
          <p:nvPr/>
        </p:nvSpPr>
        <p:spPr>
          <a:xfrm>
            <a:off x="6096000" y="5590734"/>
            <a:ext cx="54238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600" i="1" dirty="0">
                <a:solidFill>
                  <a:schemeClr val="tx2"/>
                </a:solidFill>
              </a:rPr>
              <a:t>Ing. Kateřina Černý Pixová Ph.D. </a:t>
            </a:r>
          </a:p>
          <a:p>
            <a:pPr algn="r"/>
            <a:r>
              <a:rPr lang="cs-CZ" sz="1600" i="1" dirty="0">
                <a:solidFill>
                  <a:schemeClr val="tx2"/>
                </a:solidFill>
              </a:rPr>
              <a:t>(Fakulta životního prostředí ČZU)</a:t>
            </a:r>
          </a:p>
          <a:p>
            <a:pPr algn="r"/>
            <a:r>
              <a:rPr lang="cs-CZ" sz="1600" b="1" i="1" dirty="0">
                <a:solidFill>
                  <a:schemeClr val="tx2"/>
                </a:solidFill>
              </a:rPr>
              <a:t>Konference Pestrá krajina 2020</a:t>
            </a:r>
            <a:br>
              <a:rPr lang="cs-CZ" sz="1600" i="1" dirty="0">
                <a:solidFill>
                  <a:schemeClr val="tx2"/>
                </a:solidFill>
              </a:rPr>
            </a:br>
            <a:r>
              <a:rPr lang="cs-CZ" sz="1600" i="1" dirty="0">
                <a:solidFill>
                  <a:schemeClr val="tx2"/>
                </a:solidFill>
              </a:rPr>
              <a:t>3. 2. 2021, Česká zemědělská univerzita v Praze</a:t>
            </a:r>
          </a:p>
        </p:txBody>
      </p:sp>
    </p:spTree>
    <p:extLst>
      <p:ext uri="{BB962C8B-B14F-4D97-AF65-F5344CB8AC3E}">
        <p14:creationId xmlns:p14="http://schemas.microsoft.com/office/powerpoint/2010/main" val="1189346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495894-5C8A-4321-8DAC-739EE7FB7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Mez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A5EAAC7-FF39-4E98-B6A4-2BEBD4ACF90F}"/>
              </a:ext>
            </a:extLst>
          </p:cNvPr>
          <p:cNvSpPr txBox="1"/>
          <p:nvPr/>
        </p:nvSpPr>
        <p:spPr>
          <a:xfrm>
            <a:off x="3860800" y="6369539"/>
            <a:ext cx="627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i="1" dirty="0">
                <a:solidFill>
                  <a:schemeClr val="tx2"/>
                </a:solidFill>
              </a:rPr>
              <a:t>Statek Novotinky, ASZ Benešov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B93FF9D-7D57-405C-AF77-14787E8A0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044" y="1334478"/>
            <a:ext cx="7354279" cy="490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06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495894-5C8A-4321-8DAC-739EE7FB7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Mez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A5EAAC7-FF39-4E98-B6A4-2BEBD4ACF90F}"/>
              </a:ext>
            </a:extLst>
          </p:cNvPr>
          <p:cNvSpPr txBox="1"/>
          <p:nvPr/>
        </p:nvSpPr>
        <p:spPr>
          <a:xfrm>
            <a:off x="5783385" y="6077582"/>
            <a:ext cx="6330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i="1" dirty="0">
                <a:solidFill>
                  <a:schemeClr val="tx2"/>
                </a:solidFill>
              </a:rPr>
              <a:t>Farma Marka Daňhela, </a:t>
            </a:r>
            <a:br>
              <a:rPr lang="cs-CZ" i="1" dirty="0">
                <a:solidFill>
                  <a:schemeClr val="tx2"/>
                </a:solidFill>
              </a:rPr>
            </a:br>
            <a:r>
              <a:rPr lang="cs-CZ" i="1" dirty="0">
                <a:solidFill>
                  <a:schemeClr val="tx2"/>
                </a:solidFill>
              </a:rPr>
              <a:t>ASZ Těšínské Slezsko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01F8057-5B62-469C-B4B7-B5F325C23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477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27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495894-5C8A-4321-8DAC-739EE7FB7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Biokoridor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A5EAAC7-FF39-4E98-B6A4-2BEBD4ACF90F}"/>
              </a:ext>
            </a:extLst>
          </p:cNvPr>
          <p:cNvSpPr txBox="1"/>
          <p:nvPr/>
        </p:nvSpPr>
        <p:spPr>
          <a:xfrm>
            <a:off x="3860800" y="6369539"/>
            <a:ext cx="627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i="1" dirty="0">
                <a:solidFill>
                  <a:schemeClr val="tx2"/>
                </a:solidFill>
              </a:rPr>
              <a:t>Statek Vodňanský, ASZ Litoměřice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CB2995B-BAD6-410C-9031-78F2005D5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938" y="1344897"/>
            <a:ext cx="7333489" cy="488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11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495894-5C8A-4321-8DAC-739EE7FB7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Biokoridor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8E0193D-5B32-4495-A3A4-9AF5B79A0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123" y="1365739"/>
            <a:ext cx="7432432" cy="495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59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9C975C-92B5-4D9E-809E-54DB345E6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Polní cesta s alejí </a:t>
            </a:r>
          </a:p>
        </p:txBody>
      </p:sp>
      <p:pic>
        <p:nvPicPr>
          <p:cNvPr id="5" name="Zástupný obsah 4" descr="Obsah obrázku tráva, obloha, exteriér, pole&#10;&#10;Popis byl vytvořen automaticky">
            <a:extLst>
              <a:ext uri="{FF2B5EF4-FFF2-40B4-BE49-F238E27FC236}">
                <a16:creationId xmlns:a16="http://schemas.microsoft.com/office/drawing/2014/main" id="{F111FA1F-73B2-4A14-AB38-A66A45EF39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469" y="2133600"/>
            <a:ext cx="6716888" cy="3778250"/>
          </a:xfrm>
        </p:spPr>
      </p:pic>
    </p:spTree>
    <p:extLst>
      <p:ext uri="{BB962C8B-B14F-4D97-AF65-F5344CB8AC3E}">
        <p14:creationId xmlns:p14="http://schemas.microsoft.com/office/powerpoint/2010/main" val="2692871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9C975C-92B5-4D9E-809E-54DB345E6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Polní cesta s alejí </a:t>
            </a:r>
          </a:p>
        </p:txBody>
      </p:sp>
      <p:pic>
        <p:nvPicPr>
          <p:cNvPr id="7" name="Zástupný obsah 6" descr="Obsah obrázku tráva, exteriér, strom, obloha&#10;&#10;Popis byl vytvořen automaticky">
            <a:extLst>
              <a:ext uri="{FF2B5EF4-FFF2-40B4-BE49-F238E27FC236}">
                <a16:creationId xmlns:a16="http://schemas.microsoft.com/office/drawing/2014/main" id="{A5E0DCE2-831C-4505-8AA9-B7C4AB8B1C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179" y="1762896"/>
            <a:ext cx="6380100" cy="4258717"/>
          </a:xfr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72BE2D4-67A8-40EE-9521-FA39F1B8C77E}"/>
              </a:ext>
            </a:extLst>
          </p:cNvPr>
          <p:cNvSpPr txBox="1"/>
          <p:nvPr/>
        </p:nvSpPr>
        <p:spPr>
          <a:xfrm>
            <a:off x="3860800" y="6369539"/>
            <a:ext cx="627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i="1" dirty="0">
                <a:solidFill>
                  <a:schemeClr val="tx2"/>
                </a:solidFill>
              </a:rPr>
              <a:t>Foto: Tomáš Jůnek</a:t>
            </a:r>
          </a:p>
        </p:txBody>
      </p:sp>
    </p:spTree>
    <p:extLst>
      <p:ext uri="{BB962C8B-B14F-4D97-AF65-F5344CB8AC3E}">
        <p14:creationId xmlns:p14="http://schemas.microsoft.com/office/powerpoint/2010/main" val="2916044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9C975C-92B5-4D9E-809E-54DB345E6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Cesta s alejí </a:t>
            </a:r>
          </a:p>
        </p:txBody>
      </p:sp>
      <p:pic>
        <p:nvPicPr>
          <p:cNvPr id="7" name="Zástupný obsah 6" descr="Obsah obrázku exteriér, strom, pole, stín&#10;&#10;Popis byl vytvořen automaticky">
            <a:extLst>
              <a:ext uri="{FF2B5EF4-FFF2-40B4-BE49-F238E27FC236}">
                <a16:creationId xmlns:a16="http://schemas.microsoft.com/office/drawing/2014/main" id="{DBE9917D-2940-49AA-8ABE-15F6212006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208" y="1714149"/>
            <a:ext cx="5815867" cy="4361901"/>
          </a:xfrm>
        </p:spPr>
      </p:pic>
    </p:spTree>
    <p:extLst>
      <p:ext uri="{BB962C8B-B14F-4D97-AF65-F5344CB8AC3E}">
        <p14:creationId xmlns:p14="http://schemas.microsoft.com/office/powerpoint/2010/main" val="663017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495894-5C8A-4321-8DAC-739EE7FB7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Krajinotvorný sad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A5EAAC7-FF39-4E98-B6A4-2BEBD4ACF90F}"/>
              </a:ext>
            </a:extLst>
          </p:cNvPr>
          <p:cNvSpPr txBox="1"/>
          <p:nvPr/>
        </p:nvSpPr>
        <p:spPr>
          <a:xfrm>
            <a:off x="3860800" y="6369539"/>
            <a:ext cx="627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i="1" dirty="0">
                <a:solidFill>
                  <a:schemeClr val="tx2"/>
                </a:solidFill>
              </a:rPr>
              <a:t>Ekofarma Petra Marady, ASZ Hodonín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B61935A-A78E-4C79-A1DE-B249A28C2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121" y="1375902"/>
            <a:ext cx="7286071" cy="48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329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495894-5C8A-4321-8DAC-739EE7FB7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Krajinotvorný sad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A5EAAC7-FF39-4E98-B6A4-2BEBD4ACF90F}"/>
              </a:ext>
            </a:extLst>
          </p:cNvPr>
          <p:cNvSpPr txBox="1"/>
          <p:nvPr/>
        </p:nvSpPr>
        <p:spPr>
          <a:xfrm>
            <a:off x="3860800" y="6369539"/>
            <a:ext cx="627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i="1" dirty="0">
                <a:solidFill>
                  <a:schemeClr val="tx2"/>
                </a:solidFill>
              </a:rPr>
              <a:t>Ekologická farma Daniela Pitka, ASZ Litoměřice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AA62243-EA12-477D-8DC9-C4BEBF590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066" y="1344245"/>
            <a:ext cx="7335838" cy="488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24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495894-5C8A-4321-8DAC-739EE7FB7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Krajinotvorný sad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A5EAAC7-FF39-4E98-B6A4-2BEBD4ACF90F}"/>
              </a:ext>
            </a:extLst>
          </p:cNvPr>
          <p:cNvSpPr txBox="1"/>
          <p:nvPr/>
        </p:nvSpPr>
        <p:spPr>
          <a:xfrm>
            <a:off x="3860800" y="6369539"/>
            <a:ext cx="627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i="1" dirty="0">
                <a:solidFill>
                  <a:schemeClr val="tx2"/>
                </a:solidFill>
              </a:rPr>
              <a:t>Farma Jiřího Marka, ASZ Třebíč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0EAD45F-00D1-49E3-9FC4-740F57AC30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08" y="1360528"/>
            <a:ext cx="7310042" cy="487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22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495894-5C8A-4321-8DAC-739EE7FB7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Solitérní strom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A5EAAC7-FF39-4E98-B6A4-2BEBD4ACF90F}"/>
              </a:ext>
            </a:extLst>
          </p:cNvPr>
          <p:cNvSpPr txBox="1"/>
          <p:nvPr/>
        </p:nvSpPr>
        <p:spPr>
          <a:xfrm>
            <a:off x="4673600" y="6369539"/>
            <a:ext cx="546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i="1" dirty="0">
                <a:solidFill>
                  <a:schemeClr val="tx2"/>
                </a:solidFill>
              </a:rPr>
              <a:t>Farma rodiny Kuncovy, ASZ Žďár nad Sázavou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D8738A2-3FCB-4FE2-8EF5-B6D7F211B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08" y="1344897"/>
            <a:ext cx="7440245" cy="496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09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495894-5C8A-4321-8DAC-739EE7FB7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Kvetoucí louka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AC55104-3AEB-4529-A44F-457E82C0D771}"/>
              </a:ext>
            </a:extLst>
          </p:cNvPr>
          <p:cNvSpPr txBox="1"/>
          <p:nvPr/>
        </p:nvSpPr>
        <p:spPr>
          <a:xfrm>
            <a:off x="3860800" y="6369539"/>
            <a:ext cx="627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i="1" dirty="0">
                <a:solidFill>
                  <a:schemeClr val="tx2"/>
                </a:solidFill>
              </a:rPr>
              <a:t>Farma Petra Marady, ASZ Hodonín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7A3AA69-E0F7-4AA6-85C5-D7D3A53D7615}"/>
              </a:ext>
            </a:extLst>
          </p:cNvPr>
          <p:cNvSpPr txBox="1"/>
          <p:nvPr/>
        </p:nvSpPr>
        <p:spPr>
          <a:xfrm>
            <a:off x="4634523" y="2203938"/>
            <a:ext cx="31183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dirty="0">
                <a:solidFill>
                  <a:srgbClr val="FF0000"/>
                </a:solidFill>
              </a:rPr>
              <a:t>Chybí foto</a:t>
            </a:r>
          </a:p>
        </p:txBody>
      </p:sp>
      <p:pic>
        <p:nvPicPr>
          <p:cNvPr id="4" name="Obrázek 3" descr="Obsah obrázku tráva, exteriér, rostlina, květina&#10;&#10;Popis byl vytvořen automaticky">
            <a:extLst>
              <a:ext uri="{FF2B5EF4-FFF2-40B4-BE49-F238E27FC236}">
                <a16:creationId xmlns:a16="http://schemas.microsoft.com/office/drawing/2014/main" id="{B9C330FB-26A3-4D76-BAF1-33F305DB6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040" y="1478280"/>
            <a:ext cx="520192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64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495894-5C8A-4321-8DAC-739EE7FB7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Zatravněná údolnice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AC55104-3AEB-4529-A44F-457E82C0D771}"/>
              </a:ext>
            </a:extLst>
          </p:cNvPr>
          <p:cNvSpPr txBox="1"/>
          <p:nvPr/>
        </p:nvSpPr>
        <p:spPr>
          <a:xfrm>
            <a:off x="3860800" y="6369539"/>
            <a:ext cx="627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i="1" dirty="0">
                <a:solidFill>
                  <a:schemeClr val="tx2"/>
                </a:solidFill>
              </a:rPr>
              <a:t>Farma Petra Marady, ASZ Hodonín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8CC030-BEF0-4002-B588-D5D53FC3F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525" y="1331364"/>
            <a:ext cx="7442029" cy="496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8065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495894-5C8A-4321-8DAC-739EE7FB7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err="1">
                <a:solidFill>
                  <a:schemeClr val="accent1">
                    <a:lumMod val="50000"/>
                  </a:schemeClr>
                </a:solidFill>
              </a:rPr>
              <a:t>Svejl</a:t>
            </a:r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cs-CZ" sz="4000" b="1" dirty="0" err="1">
                <a:solidFill>
                  <a:schemeClr val="accent1">
                    <a:lumMod val="50000"/>
                  </a:schemeClr>
                </a:solidFill>
              </a:rPr>
              <a:t>swale</a:t>
            </a:r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)/ Příkop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21EA765-1913-49DC-A7D3-E210D152ED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08" y="1334477"/>
            <a:ext cx="7349120" cy="489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0816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495894-5C8A-4321-8DAC-739EE7FB7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err="1">
                <a:solidFill>
                  <a:schemeClr val="accent1">
                    <a:lumMod val="50000"/>
                  </a:schemeClr>
                </a:solidFill>
              </a:rPr>
              <a:t>Svejl</a:t>
            </a:r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cs-CZ" sz="4000" b="1" dirty="0" err="1">
                <a:solidFill>
                  <a:schemeClr val="accent1">
                    <a:lumMod val="50000"/>
                  </a:schemeClr>
                </a:solidFill>
              </a:rPr>
              <a:t>swale</a:t>
            </a:r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)/ Příkop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ABB9244-65E6-4BCF-AEBA-0B5B9760D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08" y="1393107"/>
            <a:ext cx="7263525" cy="484078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AC55104-3AEB-4529-A44F-457E82C0D771}"/>
              </a:ext>
            </a:extLst>
          </p:cNvPr>
          <p:cNvSpPr txBox="1"/>
          <p:nvPr/>
        </p:nvSpPr>
        <p:spPr>
          <a:xfrm>
            <a:off x="3860800" y="6369539"/>
            <a:ext cx="627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i="1" dirty="0" err="1">
                <a:solidFill>
                  <a:schemeClr val="tx2"/>
                </a:solidFill>
              </a:rPr>
              <a:t>Ofčí</a:t>
            </a:r>
            <a:r>
              <a:rPr lang="cs-CZ" i="1" dirty="0">
                <a:solidFill>
                  <a:schemeClr val="tx2"/>
                </a:solidFill>
              </a:rPr>
              <a:t> statek Brníčko, ASZ Přerov</a:t>
            </a:r>
          </a:p>
        </p:txBody>
      </p:sp>
    </p:spTree>
    <p:extLst>
      <p:ext uri="{BB962C8B-B14F-4D97-AF65-F5344CB8AC3E}">
        <p14:creationId xmlns:p14="http://schemas.microsoft.com/office/powerpoint/2010/main" val="7845617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495894-5C8A-4321-8DAC-739EE7FB7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err="1">
                <a:solidFill>
                  <a:schemeClr val="accent1">
                    <a:lumMod val="50000"/>
                  </a:schemeClr>
                </a:solidFill>
              </a:rPr>
              <a:t>Svejl</a:t>
            </a:r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cs-CZ" sz="4000" b="1" dirty="0" err="1">
                <a:solidFill>
                  <a:schemeClr val="accent1">
                    <a:lumMod val="50000"/>
                  </a:schemeClr>
                </a:solidFill>
              </a:rPr>
              <a:t>swale</a:t>
            </a:r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)/ Příkop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A5EAAC7-FF39-4E98-B6A4-2BEBD4ACF90F}"/>
              </a:ext>
            </a:extLst>
          </p:cNvPr>
          <p:cNvSpPr txBox="1"/>
          <p:nvPr/>
        </p:nvSpPr>
        <p:spPr>
          <a:xfrm>
            <a:off x="3860800" y="6369539"/>
            <a:ext cx="627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i="1" dirty="0">
                <a:solidFill>
                  <a:schemeClr val="tx2"/>
                </a:solidFill>
              </a:rPr>
              <a:t>Toto T Jůnek, Chytrá krajina Amálie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E0EE077-0ADD-4185-ADD5-305F89347B96}"/>
              </a:ext>
            </a:extLst>
          </p:cNvPr>
          <p:cNvSpPr txBox="1"/>
          <p:nvPr/>
        </p:nvSpPr>
        <p:spPr>
          <a:xfrm>
            <a:off x="4634523" y="2203938"/>
            <a:ext cx="31183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dirty="0">
                <a:solidFill>
                  <a:srgbClr val="FF0000"/>
                </a:solidFill>
              </a:rPr>
              <a:t>Chybí foto</a:t>
            </a:r>
          </a:p>
        </p:txBody>
      </p:sp>
      <p:pic>
        <p:nvPicPr>
          <p:cNvPr id="5" name="Obrázek 4" descr="Obsah obrázku tráva, obloha, exteriér, země&#10;&#10;Popis byl vytvořen automaticky">
            <a:extLst>
              <a:ext uri="{FF2B5EF4-FFF2-40B4-BE49-F238E27FC236}">
                <a16:creationId xmlns:a16="http://schemas.microsoft.com/office/drawing/2014/main" id="{CE286F80-A7FC-4E2A-B29A-314127F386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430" y="1659329"/>
            <a:ext cx="7056494" cy="471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0681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3262980-E907-4930-9E6E-3DC2025C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495894-5C8A-4321-8DAC-739EE7FB7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 err="1">
                <a:solidFill>
                  <a:srgbClr val="5A723A"/>
                </a:solidFill>
              </a:rPr>
              <a:t>Potok</a:t>
            </a:r>
            <a:r>
              <a:rPr lang="en-US" b="1" dirty="0">
                <a:solidFill>
                  <a:srgbClr val="5A723A"/>
                </a:solidFill>
              </a:rPr>
              <a:t> – </a:t>
            </a:r>
            <a:r>
              <a:rPr lang="en-US" b="1" dirty="0" err="1">
                <a:solidFill>
                  <a:srgbClr val="5A723A"/>
                </a:solidFill>
              </a:rPr>
              <a:t>drobný</a:t>
            </a:r>
            <a:r>
              <a:rPr lang="en-US" b="1" dirty="0">
                <a:solidFill>
                  <a:srgbClr val="5A723A"/>
                </a:solidFill>
              </a:rPr>
              <a:t> </a:t>
            </a:r>
            <a:r>
              <a:rPr lang="en-US" b="1" dirty="0" err="1">
                <a:solidFill>
                  <a:srgbClr val="5A723A"/>
                </a:solidFill>
              </a:rPr>
              <a:t>vodní</a:t>
            </a:r>
            <a:r>
              <a:rPr lang="en-US" b="1" dirty="0">
                <a:solidFill>
                  <a:srgbClr val="5A723A"/>
                </a:solidFill>
              </a:rPr>
              <a:t> </a:t>
            </a:r>
            <a:r>
              <a:rPr lang="en-US" b="1" dirty="0" err="1">
                <a:solidFill>
                  <a:srgbClr val="5A723A"/>
                </a:solidFill>
              </a:rPr>
              <a:t>tok</a:t>
            </a:r>
            <a:r>
              <a:rPr lang="en-US" b="1" dirty="0">
                <a:solidFill>
                  <a:srgbClr val="5A723A"/>
                </a:solidFill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D53EBD-B361-45AD-8ABF-9270B20B4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5A72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A5EAAC7-FF39-4E98-B6A4-2BEBD4ACF90F}"/>
              </a:ext>
            </a:extLst>
          </p:cNvPr>
          <p:cNvSpPr txBox="1"/>
          <p:nvPr/>
        </p:nvSpPr>
        <p:spPr>
          <a:xfrm>
            <a:off x="649225" y="2133600"/>
            <a:ext cx="3650278" cy="3759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rgbClr val="7DAD3F"/>
              </a:buClr>
            </a:pPr>
            <a:r>
              <a:rPr lang="cs-CZ" dirty="0"/>
              <a:t>Foto Nina Havlová</a:t>
            </a:r>
            <a:endParaRPr lang="en-US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DA1A4CE7-6399-4B37-ACE2-CFC4B4077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tráva, exteriér, strom, cesta&#10;&#10;Popis byl vytvořen automaticky">
            <a:extLst>
              <a:ext uri="{FF2B5EF4-FFF2-40B4-BE49-F238E27FC236}">
                <a16:creationId xmlns:a16="http://schemas.microsoft.com/office/drawing/2014/main" id="{942CB24F-D51E-4E60-954F-81534E8C6A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0" r="2" b="11955"/>
          <a:stretch/>
        </p:blipFill>
        <p:spPr>
          <a:xfrm>
            <a:off x="4619543" y="10"/>
            <a:ext cx="7572457" cy="685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764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495894-5C8A-4321-8DAC-739EE7FB7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Tůň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AC55104-3AEB-4529-A44F-457E82C0D771}"/>
              </a:ext>
            </a:extLst>
          </p:cNvPr>
          <p:cNvSpPr txBox="1"/>
          <p:nvPr/>
        </p:nvSpPr>
        <p:spPr>
          <a:xfrm>
            <a:off x="3860800" y="6369539"/>
            <a:ext cx="627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i="1" dirty="0">
                <a:solidFill>
                  <a:schemeClr val="tx2"/>
                </a:solidFill>
              </a:rPr>
              <a:t>Farma U Hrušků, ASZ Plzeň-sever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719C080-8562-4C10-B511-B9B38D76C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569" y="1360818"/>
            <a:ext cx="7310632" cy="487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1191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495894-5C8A-4321-8DAC-739EE7FB7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Tůň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AC55104-3AEB-4529-A44F-457E82C0D771}"/>
              </a:ext>
            </a:extLst>
          </p:cNvPr>
          <p:cNvSpPr txBox="1"/>
          <p:nvPr/>
        </p:nvSpPr>
        <p:spPr>
          <a:xfrm>
            <a:off x="3860800" y="6369539"/>
            <a:ext cx="627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i="1" dirty="0" err="1">
                <a:solidFill>
                  <a:schemeClr val="tx2"/>
                </a:solidFill>
              </a:rPr>
              <a:t>Ofčí</a:t>
            </a:r>
            <a:r>
              <a:rPr lang="cs-CZ" i="1" dirty="0">
                <a:solidFill>
                  <a:schemeClr val="tx2"/>
                </a:solidFill>
              </a:rPr>
              <a:t> statek Brníčko, ASZ Přerov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BCD3DE1-06CC-48EA-83AF-DCDD088CA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123" y="1386579"/>
            <a:ext cx="7432432" cy="495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8925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495894-5C8A-4321-8DAC-739EE7FB7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Tůň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AC55104-3AEB-4529-A44F-457E82C0D771}"/>
              </a:ext>
            </a:extLst>
          </p:cNvPr>
          <p:cNvSpPr txBox="1"/>
          <p:nvPr/>
        </p:nvSpPr>
        <p:spPr>
          <a:xfrm>
            <a:off x="3860800" y="6369539"/>
            <a:ext cx="627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i="1" dirty="0">
                <a:solidFill>
                  <a:schemeClr val="tx2"/>
                </a:solidFill>
              </a:rPr>
              <a:t>Statek Novotinky, ASZ Benešov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AFB516A-E4F8-4274-9372-E3F2AB9A6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861" y="1355318"/>
            <a:ext cx="7463693" cy="497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10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495894-5C8A-4321-8DAC-739EE7FB7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Rybník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A5EAAC7-FF39-4E98-B6A4-2BEBD4ACF90F}"/>
              </a:ext>
            </a:extLst>
          </p:cNvPr>
          <p:cNvSpPr txBox="1"/>
          <p:nvPr/>
        </p:nvSpPr>
        <p:spPr>
          <a:xfrm>
            <a:off x="5352394" y="6265003"/>
            <a:ext cx="633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Farma U Hrušků, ASZ Plzeň-sever</a:t>
            </a:r>
            <a:endParaRPr lang="cs-CZ" i="1" dirty="0">
              <a:solidFill>
                <a:schemeClr val="tx2"/>
              </a:solidFill>
            </a:endParaRPr>
          </a:p>
        </p:txBody>
      </p:sp>
      <p:pic>
        <p:nvPicPr>
          <p:cNvPr id="5" name="Obrázek 4" descr="Obsah obrázku exteriér, tráva, obloha, voda&#10;&#10;Popis byl vytvořen automaticky">
            <a:extLst>
              <a:ext uri="{FF2B5EF4-FFF2-40B4-BE49-F238E27FC236}">
                <a16:creationId xmlns:a16="http://schemas.microsoft.com/office/drawing/2014/main" id="{7771569B-F03B-4196-8693-70132BB23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653" y="1547881"/>
            <a:ext cx="6794552" cy="452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0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495894-5C8A-4321-8DAC-739EE7FB7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Solitérní strom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1D3BC90-D161-46CC-9760-82DF97894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700" y="1430216"/>
            <a:ext cx="7355254" cy="49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1770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495894-5C8A-4321-8DAC-739EE7FB7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Rybník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A5EAAC7-FF39-4E98-B6A4-2BEBD4ACF90F}"/>
              </a:ext>
            </a:extLst>
          </p:cNvPr>
          <p:cNvSpPr txBox="1"/>
          <p:nvPr/>
        </p:nvSpPr>
        <p:spPr>
          <a:xfrm>
            <a:off x="5783385" y="6077582"/>
            <a:ext cx="633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i="1" dirty="0">
                <a:solidFill>
                  <a:schemeClr val="tx2"/>
                </a:solidFill>
              </a:rPr>
              <a:t>Foto: Tomáš Jůnek</a:t>
            </a:r>
          </a:p>
        </p:txBody>
      </p:sp>
      <p:pic>
        <p:nvPicPr>
          <p:cNvPr id="4" name="Obrázek 3" descr="Obsah obrázku strom, tráva, exteriér, pole&#10;&#10;Popis byl vytvořen automaticky">
            <a:extLst>
              <a:ext uri="{FF2B5EF4-FFF2-40B4-BE49-F238E27FC236}">
                <a16:creationId xmlns:a16="http://schemas.microsoft.com/office/drawing/2014/main" id="{72EB2350-1249-4168-9E6E-C500005C4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394459"/>
            <a:ext cx="6551076" cy="437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489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495894-5C8A-4321-8DAC-739EE7FB7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Mokřad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AC55104-3AEB-4529-A44F-457E82C0D771}"/>
              </a:ext>
            </a:extLst>
          </p:cNvPr>
          <p:cNvSpPr txBox="1"/>
          <p:nvPr/>
        </p:nvSpPr>
        <p:spPr>
          <a:xfrm>
            <a:off x="3860800" y="6369539"/>
            <a:ext cx="627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i="1" dirty="0">
                <a:solidFill>
                  <a:schemeClr val="tx2"/>
                </a:solidFill>
              </a:rPr>
              <a:t>Farma rodiny Kuncovy, ASZ Žďár nad Sázavou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362BC52-CDBD-4181-B2A9-E4D4949E5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492" y="1394396"/>
            <a:ext cx="7448062" cy="496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076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3262980-E907-4930-9E6E-3DC2025C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495894-5C8A-4321-8DAC-739EE7FB7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>
                <a:solidFill>
                  <a:srgbClr val="38513F"/>
                </a:solidFill>
              </a:rPr>
              <a:t>Mokřad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D53EBD-B361-45AD-8ABF-9270B20B4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3851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A5EAAC7-FF39-4E98-B6A4-2BEBD4ACF90F}"/>
              </a:ext>
            </a:extLst>
          </p:cNvPr>
          <p:cNvSpPr txBox="1"/>
          <p:nvPr/>
        </p:nvSpPr>
        <p:spPr>
          <a:xfrm>
            <a:off x="649225" y="2133600"/>
            <a:ext cx="3650278" cy="3759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rgbClr val="A2AD6F"/>
              </a:buClr>
              <a:buFont typeface="Wingdings 3" charset="2"/>
              <a:buChar char=""/>
            </a:pPr>
            <a:r>
              <a:rPr lang="en-US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Farma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Marka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Daňhela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b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ASZ </a:t>
            </a:r>
            <a:r>
              <a:rPr lang="en-US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Těšínské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Slezsko</a:t>
            </a:r>
            <a:endParaRPr lang="en-US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DA1A4CE7-6399-4B37-ACE2-CFC4B4077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607EC1E-9CE7-42BE-A923-DA33744D32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03" r="-1" b="18186"/>
          <a:stretch/>
        </p:blipFill>
        <p:spPr>
          <a:xfrm>
            <a:off x="4619543" y="10"/>
            <a:ext cx="7572457" cy="685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35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8D44E099-FC66-4167-A593-8F6FBB5EE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47171E04-FEC4-4208-A619-A786E423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F3DE8019-884E-41C9-A54C-AC668CA526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462C1647-5880-4037-8FCE-16E1F646C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C91082BE-FDAA-4A80-88B6-C5F5AD0C2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059FE918-3CB9-43E6-8025-22A9C21C4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E30464D7-34FF-42C8-8686-C3A865E90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07281894-7888-434B-BC17-FB67B4879C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7CDF6636-2EE5-4477-B1E7-136C9B4F3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6A01C238-0F7D-4DF5-A879-329020008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AA10B8D3-BE6D-40AB-BA54-12C4758E5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4CD8C1DF-88C2-4F11-AA23-36D5B5BD3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9AF01696-99FF-4093-938A-38D0C7223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29FAB3C-6A93-4306-8525-B9FC787B1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8838005D-B3A9-4E56-9BFB-3DD99E4BBB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6450237E-A2DE-4BA3-AF9F-06399E5CF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A643E849-3FBA-4248-B0DF-9D6737E232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231C0782-59AA-4C4F-8B86-85102F701A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E19975F5-4F93-41BF-9A6D-1E6CFDFF1D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AE6458FC-D3D9-469F-A8FB-0431BD156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id="{90B9693F-2248-4DB8-A528-52C13C636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11CC5E15-09A8-41A0-930D-434F7D8D6F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B5566C56-67EC-43D7-A3D2-3CCBEDAFC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6">
              <a:extLst>
                <a:ext uri="{FF2B5EF4-FFF2-40B4-BE49-F238E27FC236}">
                  <a16:creationId xmlns:a16="http://schemas.microsoft.com/office/drawing/2014/main" id="{CF74AC36-5E17-4D3B-A93B-1645741EB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39818481-D2FB-4507-B11D-8C6342ACF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E996F5F0-3979-44D1-9AE3-1251DA5D2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05C469C2-FE8F-491E-9139-7E7F8BB38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Freeform 11">
            <a:extLst>
              <a:ext uri="{FF2B5EF4-FFF2-40B4-BE49-F238E27FC236}">
                <a16:creationId xmlns:a16="http://schemas.microsoft.com/office/drawing/2014/main" id="{0D31E63E-1DE1-4400-9D1A-FA0378B29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8" name="Zástupný obsah 7" descr="Obsah obrázku tráva, exteriér, obloha, pole&#10;&#10;Popis byl vytvořen automaticky">
            <a:extLst>
              <a:ext uri="{FF2B5EF4-FFF2-40B4-BE49-F238E27FC236}">
                <a16:creationId xmlns:a16="http://schemas.microsoft.com/office/drawing/2014/main" id="{27EEFA3F-5280-4EB7-90B7-55E261972B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56" r="-1" b="6984"/>
          <a:stretch/>
        </p:blipFill>
        <p:spPr>
          <a:xfrm>
            <a:off x="4485555" y="10"/>
            <a:ext cx="7706444" cy="3428990"/>
          </a:xfrm>
          <a:prstGeom prst="rect">
            <a:avLst/>
          </a:prstGeom>
        </p:spPr>
      </p:pic>
      <p:pic>
        <p:nvPicPr>
          <p:cNvPr id="6" name="Zástupný obsah 5" descr="Obsah obrázku tráva, exteriér, obloha, pole&#10;&#10;Popis byl vytvořen automaticky">
            <a:extLst>
              <a:ext uri="{FF2B5EF4-FFF2-40B4-BE49-F238E27FC236}">
                <a16:creationId xmlns:a16="http://schemas.microsoft.com/office/drawing/2014/main" id="{0A2AA395-CC96-4418-8CE6-265BDBA1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33" r="-1" b="7808"/>
          <a:stretch/>
        </p:blipFill>
        <p:spPr>
          <a:xfrm>
            <a:off x="4485557" y="3429000"/>
            <a:ext cx="7706443" cy="3429000"/>
          </a:xfrm>
          <a:prstGeom prst="rect">
            <a:avLst/>
          </a:prstGeom>
        </p:spPr>
      </p:pic>
      <p:sp useBgFill="1">
        <p:nvSpPr>
          <p:cNvPr id="47" name="Freeform: Shape 46">
            <a:extLst>
              <a:ext uri="{FF2B5EF4-FFF2-40B4-BE49-F238E27FC236}">
                <a16:creationId xmlns:a16="http://schemas.microsoft.com/office/drawing/2014/main" id="{23C7736A-5A08-4021-9AB6-390DFF50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8170246" cy="6858000"/>
          </a:xfrm>
          <a:custGeom>
            <a:avLst/>
            <a:gdLst>
              <a:gd name="connsiteX0" fmla="*/ 4738960 w 8170246"/>
              <a:gd name="connsiteY0" fmla="*/ 0 h 6858000"/>
              <a:gd name="connsiteX1" fmla="*/ 4862151 w 8170246"/>
              <a:gd name="connsiteY1" fmla="*/ 0 h 6858000"/>
              <a:gd name="connsiteX2" fmla="*/ 8088169 w 8170246"/>
              <a:gd name="connsiteY2" fmla="*/ 3226735 h 6858000"/>
              <a:gd name="connsiteX3" fmla="*/ 8088169 w 8170246"/>
              <a:gd name="connsiteY3" fmla="*/ 3626507 h 6858000"/>
              <a:gd name="connsiteX4" fmla="*/ 4857393 w 8170246"/>
              <a:gd name="connsiteY4" fmla="*/ 6858000 h 6858000"/>
              <a:gd name="connsiteX5" fmla="*/ 4783581 w 8170246"/>
              <a:gd name="connsiteY5" fmla="*/ 6858000 h 6858000"/>
              <a:gd name="connsiteX6" fmla="*/ 4734202 w 8170246"/>
              <a:gd name="connsiteY6" fmla="*/ 6858000 h 6858000"/>
              <a:gd name="connsiteX7" fmla="*/ 7964978 w 8170246"/>
              <a:gd name="connsiteY7" fmla="*/ 3626507 h 6858000"/>
              <a:gd name="connsiteX8" fmla="*/ 7964978 w 8170246"/>
              <a:gd name="connsiteY8" fmla="*/ 3226735 h 6858000"/>
              <a:gd name="connsiteX9" fmla="*/ 4738960 w 8170246"/>
              <a:gd name="connsiteY9" fmla="*/ 0 h 6858000"/>
              <a:gd name="connsiteX10" fmla="*/ 0 w 8170246"/>
              <a:gd name="connsiteY10" fmla="*/ 0 h 6858000"/>
              <a:gd name="connsiteX11" fmla="*/ 98791 w 8170246"/>
              <a:gd name="connsiteY11" fmla="*/ 0 h 6858000"/>
              <a:gd name="connsiteX12" fmla="*/ 4456718 w 8170246"/>
              <a:gd name="connsiteY12" fmla="*/ 0 h 6858000"/>
              <a:gd name="connsiteX13" fmla="*/ 4603489 w 8170246"/>
              <a:gd name="connsiteY13" fmla="*/ 0 h 6858000"/>
              <a:gd name="connsiteX14" fmla="*/ 7829507 w 8170246"/>
              <a:gd name="connsiteY14" fmla="*/ 3226735 h 6858000"/>
              <a:gd name="connsiteX15" fmla="*/ 7829507 w 8170246"/>
              <a:gd name="connsiteY15" fmla="*/ 3626507 h 6858000"/>
              <a:gd name="connsiteX16" fmla="*/ 4598731 w 8170246"/>
              <a:gd name="connsiteY16" fmla="*/ 6858000 h 6858000"/>
              <a:gd name="connsiteX17" fmla="*/ 4540663 w 8170246"/>
              <a:gd name="connsiteY17" fmla="*/ 6858000 h 6858000"/>
              <a:gd name="connsiteX18" fmla="*/ 133398 w 8170246"/>
              <a:gd name="connsiteY18" fmla="*/ 6858000 h 6858000"/>
              <a:gd name="connsiteX19" fmla="*/ 0 w 8170246"/>
              <a:gd name="connsiteY1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170246" h="6858000">
                <a:moveTo>
                  <a:pt x="4738960" y="0"/>
                </a:moveTo>
                <a:lnTo>
                  <a:pt x="4862151" y="0"/>
                </a:lnTo>
                <a:cubicBezTo>
                  <a:pt x="4862151" y="0"/>
                  <a:pt x="4862151" y="0"/>
                  <a:pt x="8088169" y="3226735"/>
                </a:cubicBezTo>
                <a:cubicBezTo>
                  <a:pt x="8197606" y="3336196"/>
                  <a:pt x="8197606" y="3517045"/>
                  <a:pt x="8088169" y="3626507"/>
                </a:cubicBezTo>
                <a:cubicBezTo>
                  <a:pt x="8088169" y="3626507"/>
                  <a:pt x="8088169" y="3626507"/>
                  <a:pt x="4857393" y="6858000"/>
                </a:cubicBezTo>
                <a:cubicBezTo>
                  <a:pt x="4857393" y="6858000"/>
                  <a:pt x="4857393" y="6858000"/>
                  <a:pt x="4783581" y="6858000"/>
                </a:cubicBezTo>
                <a:lnTo>
                  <a:pt x="4734202" y="6858000"/>
                </a:lnTo>
                <a:cubicBezTo>
                  <a:pt x="7964978" y="3626507"/>
                  <a:pt x="7964978" y="3626507"/>
                  <a:pt x="7964978" y="3626507"/>
                </a:cubicBezTo>
                <a:cubicBezTo>
                  <a:pt x="8074415" y="3517045"/>
                  <a:pt x="8074415" y="3336196"/>
                  <a:pt x="7964978" y="3226735"/>
                </a:cubicBezTo>
                <a:cubicBezTo>
                  <a:pt x="4738960" y="0"/>
                  <a:pt x="4738960" y="0"/>
                  <a:pt x="4738960" y="0"/>
                </a:cubicBezTo>
                <a:close/>
                <a:moveTo>
                  <a:pt x="0" y="0"/>
                </a:moveTo>
                <a:lnTo>
                  <a:pt x="98791" y="0"/>
                </a:lnTo>
                <a:cubicBezTo>
                  <a:pt x="1075904" y="0"/>
                  <a:pt x="2469401" y="0"/>
                  <a:pt x="4456718" y="0"/>
                </a:cubicBezTo>
                <a:lnTo>
                  <a:pt x="4603489" y="0"/>
                </a:lnTo>
                <a:cubicBezTo>
                  <a:pt x="4603489" y="0"/>
                  <a:pt x="4603489" y="0"/>
                  <a:pt x="7829507" y="3226735"/>
                </a:cubicBezTo>
                <a:cubicBezTo>
                  <a:pt x="7938944" y="3336196"/>
                  <a:pt x="7938944" y="3517045"/>
                  <a:pt x="7829507" y="3626507"/>
                </a:cubicBezTo>
                <a:cubicBezTo>
                  <a:pt x="7829507" y="3626507"/>
                  <a:pt x="7829507" y="3626507"/>
                  <a:pt x="4598731" y="6858000"/>
                </a:cubicBezTo>
                <a:lnTo>
                  <a:pt x="4540663" y="6858000"/>
                </a:lnTo>
                <a:cubicBezTo>
                  <a:pt x="4077749" y="6858000"/>
                  <a:pt x="2938270" y="6858000"/>
                  <a:pt x="133398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48C74A8-C031-4E03-B6BB-702EAD16C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926" y="3009305"/>
            <a:ext cx="4623955" cy="128089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Menší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půdní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celky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33DF4D3-8A35-461A-ABE0-F56B78A13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261379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4">
            <a:extLst>
              <a:ext uri="{FF2B5EF4-FFF2-40B4-BE49-F238E27FC236}">
                <a16:creationId xmlns:a16="http://schemas.microsoft.com/office/drawing/2014/main" id="{8D44E099-FC66-4167-A593-8F6FBB5EE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47171E04-FEC4-4208-A619-A786E423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3DE8019-884E-41C9-A54C-AC668CA526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462C1647-5880-4037-8FCE-16E1F646C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C91082BE-FDAA-4A80-88B6-C5F5AD0C2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5">
              <a:extLst>
                <a:ext uri="{FF2B5EF4-FFF2-40B4-BE49-F238E27FC236}">
                  <a16:creationId xmlns:a16="http://schemas.microsoft.com/office/drawing/2014/main" id="{059FE918-3CB9-43E6-8025-22A9C21C4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E30464D7-34FF-42C8-8686-C3A865E90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17">
              <a:extLst>
                <a:ext uri="{FF2B5EF4-FFF2-40B4-BE49-F238E27FC236}">
                  <a16:creationId xmlns:a16="http://schemas.microsoft.com/office/drawing/2014/main" id="{07281894-7888-434B-BC17-FB67B4879C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18">
              <a:extLst>
                <a:ext uri="{FF2B5EF4-FFF2-40B4-BE49-F238E27FC236}">
                  <a16:creationId xmlns:a16="http://schemas.microsoft.com/office/drawing/2014/main" id="{7CDF6636-2EE5-4477-B1E7-136C9B4F3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0" name="Freeform 19">
              <a:extLst>
                <a:ext uri="{FF2B5EF4-FFF2-40B4-BE49-F238E27FC236}">
                  <a16:creationId xmlns:a16="http://schemas.microsoft.com/office/drawing/2014/main" id="{6A01C238-0F7D-4DF5-A879-329020008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1" name="Freeform 20">
              <a:extLst>
                <a:ext uri="{FF2B5EF4-FFF2-40B4-BE49-F238E27FC236}">
                  <a16:creationId xmlns:a16="http://schemas.microsoft.com/office/drawing/2014/main" id="{AA10B8D3-BE6D-40AB-BA54-12C4758E5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2" name="Freeform 21">
              <a:extLst>
                <a:ext uri="{FF2B5EF4-FFF2-40B4-BE49-F238E27FC236}">
                  <a16:creationId xmlns:a16="http://schemas.microsoft.com/office/drawing/2014/main" id="{4CD8C1DF-88C2-4F11-AA23-36D5B5BD3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3" name="Freeform 22">
              <a:extLst>
                <a:ext uri="{FF2B5EF4-FFF2-40B4-BE49-F238E27FC236}">
                  <a16:creationId xmlns:a16="http://schemas.microsoft.com/office/drawing/2014/main" id="{9AF01696-99FF-4093-938A-38D0C7223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54" name="Group 28">
            <a:extLst>
              <a:ext uri="{FF2B5EF4-FFF2-40B4-BE49-F238E27FC236}">
                <a16:creationId xmlns:a16="http://schemas.microsoft.com/office/drawing/2014/main" id="{629FAB3C-6A93-4306-8525-B9FC787B1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55" name="Freeform 27">
              <a:extLst>
                <a:ext uri="{FF2B5EF4-FFF2-40B4-BE49-F238E27FC236}">
                  <a16:creationId xmlns:a16="http://schemas.microsoft.com/office/drawing/2014/main" id="{8838005D-B3A9-4E56-9BFB-3DD99E4BBB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28">
              <a:extLst>
                <a:ext uri="{FF2B5EF4-FFF2-40B4-BE49-F238E27FC236}">
                  <a16:creationId xmlns:a16="http://schemas.microsoft.com/office/drawing/2014/main" id="{6450237E-A2DE-4BA3-AF9F-06399E5CF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29">
              <a:extLst>
                <a:ext uri="{FF2B5EF4-FFF2-40B4-BE49-F238E27FC236}">
                  <a16:creationId xmlns:a16="http://schemas.microsoft.com/office/drawing/2014/main" id="{A643E849-3FBA-4248-B0DF-9D6737E232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0">
              <a:extLst>
                <a:ext uri="{FF2B5EF4-FFF2-40B4-BE49-F238E27FC236}">
                  <a16:creationId xmlns:a16="http://schemas.microsoft.com/office/drawing/2014/main" id="{231C0782-59AA-4C4F-8B86-85102F701A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1">
              <a:extLst>
                <a:ext uri="{FF2B5EF4-FFF2-40B4-BE49-F238E27FC236}">
                  <a16:creationId xmlns:a16="http://schemas.microsoft.com/office/drawing/2014/main" id="{E19975F5-4F93-41BF-9A6D-1E6CFDFF1D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2">
              <a:extLst>
                <a:ext uri="{FF2B5EF4-FFF2-40B4-BE49-F238E27FC236}">
                  <a16:creationId xmlns:a16="http://schemas.microsoft.com/office/drawing/2014/main" id="{AE6458FC-D3D9-469F-A8FB-0431BD156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3">
              <a:extLst>
                <a:ext uri="{FF2B5EF4-FFF2-40B4-BE49-F238E27FC236}">
                  <a16:creationId xmlns:a16="http://schemas.microsoft.com/office/drawing/2014/main" id="{90B9693F-2248-4DB8-A528-52C13C636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2" name="Freeform 34">
              <a:extLst>
                <a:ext uri="{FF2B5EF4-FFF2-40B4-BE49-F238E27FC236}">
                  <a16:creationId xmlns:a16="http://schemas.microsoft.com/office/drawing/2014/main" id="{11CC5E15-09A8-41A0-930D-434F7D8D6F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3" name="Freeform 35">
              <a:extLst>
                <a:ext uri="{FF2B5EF4-FFF2-40B4-BE49-F238E27FC236}">
                  <a16:creationId xmlns:a16="http://schemas.microsoft.com/office/drawing/2014/main" id="{B5566C56-67EC-43D7-A3D2-3CCBEDAFC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4" name="Freeform 36">
              <a:extLst>
                <a:ext uri="{FF2B5EF4-FFF2-40B4-BE49-F238E27FC236}">
                  <a16:creationId xmlns:a16="http://schemas.microsoft.com/office/drawing/2014/main" id="{CF74AC36-5E17-4D3B-A93B-1645741EB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5" name="Freeform 37">
              <a:extLst>
                <a:ext uri="{FF2B5EF4-FFF2-40B4-BE49-F238E27FC236}">
                  <a16:creationId xmlns:a16="http://schemas.microsoft.com/office/drawing/2014/main" id="{39818481-D2FB-4507-B11D-8C6342ACF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6" name="Freeform 38">
              <a:extLst>
                <a:ext uri="{FF2B5EF4-FFF2-40B4-BE49-F238E27FC236}">
                  <a16:creationId xmlns:a16="http://schemas.microsoft.com/office/drawing/2014/main" id="{E996F5F0-3979-44D1-9AE3-1251DA5D2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7" name="Rectangle 42">
            <a:extLst>
              <a:ext uri="{FF2B5EF4-FFF2-40B4-BE49-F238E27FC236}">
                <a16:creationId xmlns:a16="http://schemas.microsoft.com/office/drawing/2014/main" id="{05C469C2-FE8F-491E-9139-7E7F8BB38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8" name="Freeform 11">
            <a:extLst>
              <a:ext uri="{FF2B5EF4-FFF2-40B4-BE49-F238E27FC236}">
                <a16:creationId xmlns:a16="http://schemas.microsoft.com/office/drawing/2014/main" id="{0D31E63E-1DE1-4400-9D1A-FA0378B29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0A2AA395-CC96-4418-8CE6-265BDBA14B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47" r="-1" b="10425"/>
          <a:stretch/>
        </p:blipFill>
        <p:spPr>
          <a:xfrm>
            <a:off x="4485555" y="10"/>
            <a:ext cx="7706444" cy="3428990"/>
          </a:xfrm>
          <a:prstGeom prst="rect">
            <a:avLst/>
          </a:prstGeo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27EEFA3F-5280-4EB7-90B7-55E261972B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71" r="-1" b="12702"/>
          <a:stretch/>
        </p:blipFill>
        <p:spPr>
          <a:xfrm>
            <a:off x="4485557" y="3429000"/>
            <a:ext cx="7706443" cy="3429000"/>
          </a:xfrm>
          <a:prstGeom prst="rect">
            <a:avLst/>
          </a:prstGeom>
        </p:spPr>
      </p:pic>
      <p:sp useBgFill="1">
        <p:nvSpPr>
          <p:cNvPr id="69" name="Freeform: Shape 46">
            <a:extLst>
              <a:ext uri="{FF2B5EF4-FFF2-40B4-BE49-F238E27FC236}">
                <a16:creationId xmlns:a16="http://schemas.microsoft.com/office/drawing/2014/main" id="{23C7736A-5A08-4021-9AB6-390DFF50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8170246" cy="6858000"/>
          </a:xfrm>
          <a:custGeom>
            <a:avLst/>
            <a:gdLst>
              <a:gd name="connsiteX0" fmla="*/ 4738960 w 8170246"/>
              <a:gd name="connsiteY0" fmla="*/ 0 h 6858000"/>
              <a:gd name="connsiteX1" fmla="*/ 4862151 w 8170246"/>
              <a:gd name="connsiteY1" fmla="*/ 0 h 6858000"/>
              <a:gd name="connsiteX2" fmla="*/ 8088169 w 8170246"/>
              <a:gd name="connsiteY2" fmla="*/ 3226735 h 6858000"/>
              <a:gd name="connsiteX3" fmla="*/ 8088169 w 8170246"/>
              <a:gd name="connsiteY3" fmla="*/ 3626507 h 6858000"/>
              <a:gd name="connsiteX4" fmla="*/ 4857393 w 8170246"/>
              <a:gd name="connsiteY4" fmla="*/ 6858000 h 6858000"/>
              <a:gd name="connsiteX5" fmla="*/ 4783581 w 8170246"/>
              <a:gd name="connsiteY5" fmla="*/ 6858000 h 6858000"/>
              <a:gd name="connsiteX6" fmla="*/ 4734202 w 8170246"/>
              <a:gd name="connsiteY6" fmla="*/ 6858000 h 6858000"/>
              <a:gd name="connsiteX7" fmla="*/ 7964978 w 8170246"/>
              <a:gd name="connsiteY7" fmla="*/ 3626507 h 6858000"/>
              <a:gd name="connsiteX8" fmla="*/ 7964978 w 8170246"/>
              <a:gd name="connsiteY8" fmla="*/ 3226735 h 6858000"/>
              <a:gd name="connsiteX9" fmla="*/ 4738960 w 8170246"/>
              <a:gd name="connsiteY9" fmla="*/ 0 h 6858000"/>
              <a:gd name="connsiteX10" fmla="*/ 0 w 8170246"/>
              <a:gd name="connsiteY10" fmla="*/ 0 h 6858000"/>
              <a:gd name="connsiteX11" fmla="*/ 98791 w 8170246"/>
              <a:gd name="connsiteY11" fmla="*/ 0 h 6858000"/>
              <a:gd name="connsiteX12" fmla="*/ 4456718 w 8170246"/>
              <a:gd name="connsiteY12" fmla="*/ 0 h 6858000"/>
              <a:gd name="connsiteX13" fmla="*/ 4603489 w 8170246"/>
              <a:gd name="connsiteY13" fmla="*/ 0 h 6858000"/>
              <a:gd name="connsiteX14" fmla="*/ 7829507 w 8170246"/>
              <a:gd name="connsiteY14" fmla="*/ 3226735 h 6858000"/>
              <a:gd name="connsiteX15" fmla="*/ 7829507 w 8170246"/>
              <a:gd name="connsiteY15" fmla="*/ 3626507 h 6858000"/>
              <a:gd name="connsiteX16" fmla="*/ 4598731 w 8170246"/>
              <a:gd name="connsiteY16" fmla="*/ 6858000 h 6858000"/>
              <a:gd name="connsiteX17" fmla="*/ 4540663 w 8170246"/>
              <a:gd name="connsiteY17" fmla="*/ 6858000 h 6858000"/>
              <a:gd name="connsiteX18" fmla="*/ 133398 w 8170246"/>
              <a:gd name="connsiteY18" fmla="*/ 6858000 h 6858000"/>
              <a:gd name="connsiteX19" fmla="*/ 0 w 8170246"/>
              <a:gd name="connsiteY1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170246" h="6858000">
                <a:moveTo>
                  <a:pt x="4738960" y="0"/>
                </a:moveTo>
                <a:lnTo>
                  <a:pt x="4862151" y="0"/>
                </a:lnTo>
                <a:cubicBezTo>
                  <a:pt x="4862151" y="0"/>
                  <a:pt x="4862151" y="0"/>
                  <a:pt x="8088169" y="3226735"/>
                </a:cubicBezTo>
                <a:cubicBezTo>
                  <a:pt x="8197606" y="3336196"/>
                  <a:pt x="8197606" y="3517045"/>
                  <a:pt x="8088169" y="3626507"/>
                </a:cubicBezTo>
                <a:cubicBezTo>
                  <a:pt x="8088169" y="3626507"/>
                  <a:pt x="8088169" y="3626507"/>
                  <a:pt x="4857393" y="6858000"/>
                </a:cubicBezTo>
                <a:cubicBezTo>
                  <a:pt x="4857393" y="6858000"/>
                  <a:pt x="4857393" y="6858000"/>
                  <a:pt x="4783581" y="6858000"/>
                </a:cubicBezTo>
                <a:lnTo>
                  <a:pt x="4734202" y="6858000"/>
                </a:lnTo>
                <a:cubicBezTo>
                  <a:pt x="7964978" y="3626507"/>
                  <a:pt x="7964978" y="3626507"/>
                  <a:pt x="7964978" y="3626507"/>
                </a:cubicBezTo>
                <a:cubicBezTo>
                  <a:pt x="8074415" y="3517045"/>
                  <a:pt x="8074415" y="3336196"/>
                  <a:pt x="7964978" y="3226735"/>
                </a:cubicBezTo>
                <a:cubicBezTo>
                  <a:pt x="4738960" y="0"/>
                  <a:pt x="4738960" y="0"/>
                  <a:pt x="4738960" y="0"/>
                </a:cubicBezTo>
                <a:close/>
                <a:moveTo>
                  <a:pt x="0" y="0"/>
                </a:moveTo>
                <a:lnTo>
                  <a:pt x="98791" y="0"/>
                </a:lnTo>
                <a:cubicBezTo>
                  <a:pt x="1075904" y="0"/>
                  <a:pt x="2469401" y="0"/>
                  <a:pt x="4456718" y="0"/>
                </a:cubicBezTo>
                <a:lnTo>
                  <a:pt x="4603489" y="0"/>
                </a:lnTo>
                <a:cubicBezTo>
                  <a:pt x="4603489" y="0"/>
                  <a:pt x="4603489" y="0"/>
                  <a:pt x="7829507" y="3226735"/>
                </a:cubicBezTo>
                <a:cubicBezTo>
                  <a:pt x="7938944" y="3336196"/>
                  <a:pt x="7938944" y="3517045"/>
                  <a:pt x="7829507" y="3626507"/>
                </a:cubicBezTo>
                <a:cubicBezTo>
                  <a:pt x="7829507" y="3626507"/>
                  <a:pt x="7829507" y="3626507"/>
                  <a:pt x="4598731" y="6858000"/>
                </a:cubicBezTo>
                <a:lnTo>
                  <a:pt x="4540663" y="6858000"/>
                </a:lnTo>
                <a:cubicBezTo>
                  <a:pt x="4077749" y="6858000"/>
                  <a:pt x="2938270" y="6858000"/>
                  <a:pt x="133398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48C74A8-C031-4E03-B6BB-702EAD16C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735" y="2818809"/>
            <a:ext cx="4623955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Menší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půdní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celky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70" name="Rectangle 48">
            <a:extLst>
              <a:ext uri="{FF2B5EF4-FFF2-40B4-BE49-F238E27FC236}">
                <a16:creationId xmlns:a16="http://schemas.microsoft.com/office/drawing/2014/main" id="{433DF4D3-8A35-461A-ABE0-F56B78A13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49734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3C1860-C337-4E7D-81FF-6D8FCBA23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1069" y="611753"/>
            <a:ext cx="8911687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Menší půdní bloky </a:t>
            </a:r>
          </a:p>
        </p:txBody>
      </p:sp>
      <p:pic>
        <p:nvPicPr>
          <p:cNvPr id="5" name="Zástupný obsah 4" descr="Obsah obrázku tráva&#10;&#10;Popis byl vytvořen automaticky">
            <a:extLst>
              <a:ext uri="{FF2B5EF4-FFF2-40B4-BE49-F238E27FC236}">
                <a16:creationId xmlns:a16="http://schemas.microsoft.com/office/drawing/2014/main" id="{820BB504-0D19-4507-AA3F-388A3F5BDA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786" y="1941401"/>
            <a:ext cx="6716888" cy="3778250"/>
          </a:xfr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1CDF88BB-5E4B-4DC5-95DD-58255D36906B}"/>
              </a:ext>
            </a:extLst>
          </p:cNvPr>
          <p:cNvSpPr/>
          <p:nvPr/>
        </p:nvSpPr>
        <p:spPr>
          <a:xfrm>
            <a:off x="7046912" y="6061581"/>
            <a:ext cx="4255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</a:rPr>
              <a:t>Farma Marka Daňhela, ASZ Těšínské Slezsko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02956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3C1860-C337-4E7D-81FF-6D8FCBA23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1069" y="611753"/>
            <a:ext cx="8911687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Pásové střídání plodin</a:t>
            </a:r>
          </a:p>
        </p:txBody>
      </p:sp>
      <p:pic>
        <p:nvPicPr>
          <p:cNvPr id="7" name="Zástupný obsah 6" descr="Obsah obrázku tráva, exteriér, zelená, rostlina&#10;&#10;Popis byl vytvořen automaticky">
            <a:extLst>
              <a:ext uri="{FF2B5EF4-FFF2-40B4-BE49-F238E27FC236}">
                <a16:creationId xmlns:a16="http://schemas.microsoft.com/office/drawing/2014/main" id="{5B719244-8AED-4FF8-B68E-31BC06EBC8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384" y="1892642"/>
            <a:ext cx="6263378" cy="4175585"/>
          </a:xfr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B1C6A83E-19EA-4983-B542-8C3C13FAD11A}"/>
              </a:ext>
            </a:extLst>
          </p:cNvPr>
          <p:cNvSpPr/>
          <p:nvPr/>
        </p:nvSpPr>
        <p:spPr>
          <a:xfrm>
            <a:off x="9699785" y="6246247"/>
            <a:ext cx="2330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</a:rPr>
              <a:t>Foto: Lubomír Stibůrek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22699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495894-5C8A-4321-8DAC-739EE7FB7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Záhumenek / agrolesnictví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C9865D1-FB1A-4680-8FE0-E50EE531A1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230" y="1363133"/>
            <a:ext cx="7424616" cy="494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702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495894-5C8A-4321-8DAC-739EE7FB7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Záhumenek / agrolesnictví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102473F-8F13-4AF4-B85C-EE6D2288C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77" y="1428261"/>
            <a:ext cx="7213600" cy="480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0588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4096FE-7E25-47F2-8C93-86AF7DD1F9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82A78FC-94C0-41EA-848F-E21A6F5F69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1708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495894-5C8A-4321-8DAC-739EE7FB7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Skupina dřevin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A5EAAC7-FF39-4E98-B6A4-2BEBD4ACF90F}"/>
              </a:ext>
            </a:extLst>
          </p:cNvPr>
          <p:cNvSpPr txBox="1"/>
          <p:nvPr/>
        </p:nvSpPr>
        <p:spPr>
          <a:xfrm>
            <a:off x="4259386" y="6369539"/>
            <a:ext cx="5877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i="1" dirty="0">
                <a:solidFill>
                  <a:schemeClr val="tx2"/>
                </a:solidFill>
              </a:rPr>
              <a:t>Rodinná farma </a:t>
            </a:r>
            <a:r>
              <a:rPr lang="cs-CZ" i="1" dirty="0" err="1">
                <a:solidFill>
                  <a:schemeClr val="tx2"/>
                </a:solidFill>
              </a:rPr>
              <a:t>Placandů</a:t>
            </a:r>
            <a:r>
              <a:rPr lang="cs-CZ" i="1" dirty="0">
                <a:solidFill>
                  <a:schemeClr val="tx2"/>
                </a:solidFill>
              </a:rPr>
              <a:t>, ASZ České Budějovice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8C7336C-E174-4E00-B07A-2A3E71F7B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753" y="1332067"/>
            <a:ext cx="7353373" cy="490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22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495894-5C8A-4321-8DAC-739EE7FB7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Stromořadí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A5EAAC7-FF39-4E98-B6A4-2BEBD4ACF90F}"/>
              </a:ext>
            </a:extLst>
          </p:cNvPr>
          <p:cNvSpPr txBox="1"/>
          <p:nvPr/>
        </p:nvSpPr>
        <p:spPr>
          <a:xfrm>
            <a:off x="4259386" y="6369539"/>
            <a:ext cx="5877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i="1" dirty="0">
                <a:solidFill>
                  <a:schemeClr val="tx2"/>
                </a:solidFill>
              </a:rPr>
              <a:t>Farma U Hrušků, ASZ Plzeň-sever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1F8F139-B5CC-4CC8-93E0-61FD272B9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354" y="1365738"/>
            <a:ext cx="7299602" cy="486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05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495894-5C8A-4321-8DAC-739EE7FB7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Stromořadí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A5EAAC7-FF39-4E98-B6A4-2BEBD4ACF90F}"/>
              </a:ext>
            </a:extLst>
          </p:cNvPr>
          <p:cNvSpPr txBox="1"/>
          <p:nvPr/>
        </p:nvSpPr>
        <p:spPr>
          <a:xfrm>
            <a:off x="3860800" y="6369539"/>
            <a:ext cx="627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i="1" dirty="0">
                <a:solidFill>
                  <a:schemeClr val="tx2"/>
                </a:solidFill>
              </a:rPr>
              <a:t>Farma rodiny Sotonových, ASZ Svitavy, Ústí nad Orlicí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0A56029-EB4F-42EB-BB94-18076E3A7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754" y="1360528"/>
            <a:ext cx="7416800" cy="494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297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495894-5C8A-4321-8DAC-739EE7FB7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Stromořadí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A5EAAC7-FF39-4E98-B6A4-2BEBD4ACF90F}"/>
              </a:ext>
            </a:extLst>
          </p:cNvPr>
          <p:cNvSpPr txBox="1"/>
          <p:nvPr/>
        </p:nvSpPr>
        <p:spPr>
          <a:xfrm>
            <a:off x="3860800" y="6369539"/>
            <a:ext cx="627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i="1" dirty="0">
                <a:solidFill>
                  <a:schemeClr val="tx2"/>
                </a:solidFill>
              </a:rPr>
              <a:t>Habánský dvůr, ASZ Hodonín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BF203FE-46BD-41F9-878C-5042D8EBD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123" y="1339687"/>
            <a:ext cx="7341304" cy="489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272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495894-5C8A-4321-8DAC-739EE7FB7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Stromořadí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A5EAAC7-FF39-4E98-B6A4-2BEBD4ACF90F}"/>
              </a:ext>
            </a:extLst>
          </p:cNvPr>
          <p:cNvSpPr txBox="1"/>
          <p:nvPr/>
        </p:nvSpPr>
        <p:spPr>
          <a:xfrm>
            <a:off x="3860800" y="6369539"/>
            <a:ext cx="627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i="1" dirty="0">
                <a:solidFill>
                  <a:schemeClr val="tx2"/>
                </a:solidFill>
              </a:rPr>
              <a:t>Statek Novotinky, ASZ Benešov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A40D8FF-EEBB-4BA6-94AB-B778F6CD6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08" y="1449104"/>
            <a:ext cx="7323015" cy="488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46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495894-5C8A-4321-8DAC-739EE7FB7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Remízek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A5EAAC7-FF39-4E98-B6A4-2BEBD4ACF90F}"/>
              </a:ext>
            </a:extLst>
          </p:cNvPr>
          <p:cNvSpPr txBox="1"/>
          <p:nvPr/>
        </p:nvSpPr>
        <p:spPr>
          <a:xfrm>
            <a:off x="3860800" y="6369539"/>
            <a:ext cx="627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i="1" dirty="0">
                <a:solidFill>
                  <a:schemeClr val="tx2"/>
                </a:solidFill>
              </a:rPr>
              <a:t>Statek Novotinky, ASZ Benešov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B55C48F-9BC6-419D-A5C2-925AF0430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096" y="1339687"/>
            <a:ext cx="7341304" cy="489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44679"/>
      </p:ext>
    </p:extLst>
  </p:cSld>
  <p:clrMapOvr>
    <a:masterClrMapping/>
  </p:clrMapOvr>
</p:sld>
</file>

<file path=ppt/theme/theme1.xml><?xml version="1.0" encoding="utf-8"?>
<a:theme xmlns:a="http://schemas.openxmlformats.org/drawingml/2006/main" name="Stébla">
  <a:themeElements>
    <a:clrScheme name="Zelená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Stébl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tébl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305</Words>
  <Application>Microsoft Office PowerPoint</Application>
  <PresentationFormat>Širokoúhlá obrazovka</PresentationFormat>
  <Paragraphs>74</Paragraphs>
  <Slides>39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4" baseType="lpstr">
      <vt:lpstr>Arial</vt:lpstr>
      <vt:lpstr>Calibri</vt:lpstr>
      <vt:lpstr>Century Gothic</vt:lpstr>
      <vt:lpstr>Wingdings 3</vt:lpstr>
      <vt:lpstr>Stébla</vt:lpstr>
      <vt:lpstr>Příklady možných opatření  v krajině a jejich zavádění  do praxe</vt:lpstr>
      <vt:lpstr>Solitérní strom</vt:lpstr>
      <vt:lpstr>Solitérní strom</vt:lpstr>
      <vt:lpstr>Skupina dřevin</vt:lpstr>
      <vt:lpstr>Stromořadí</vt:lpstr>
      <vt:lpstr>Stromořadí</vt:lpstr>
      <vt:lpstr>Stromořadí</vt:lpstr>
      <vt:lpstr>Stromořadí</vt:lpstr>
      <vt:lpstr>Remízek</vt:lpstr>
      <vt:lpstr>Mez</vt:lpstr>
      <vt:lpstr>Mez</vt:lpstr>
      <vt:lpstr>Biokoridor</vt:lpstr>
      <vt:lpstr>Biokoridor</vt:lpstr>
      <vt:lpstr>Polní cesta s alejí </vt:lpstr>
      <vt:lpstr>Polní cesta s alejí </vt:lpstr>
      <vt:lpstr>Cesta s alejí </vt:lpstr>
      <vt:lpstr>Krajinotvorný sad</vt:lpstr>
      <vt:lpstr>Krajinotvorný sad</vt:lpstr>
      <vt:lpstr>Krajinotvorný sad</vt:lpstr>
      <vt:lpstr>Kvetoucí louka</vt:lpstr>
      <vt:lpstr>Zatravněná údolnice</vt:lpstr>
      <vt:lpstr>Svejl (swale)/ Příkop</vt:lpstr>
      <vt:lpstr>Svejl (swale)/ Příkop</vt:lpstr>
      <vt:lpstr>Svejl (swale)/ Příkop</vt:lpstr>
      <vt:lpstr>Potok – drobný vodní tok </vt:lpstr>
      <vt:lpstr>Tůň</vt:lpstr>
      <vt:lpstr>Tůň</vt:lpstr>
      <vt:lpstr>Tůň</vt:lpstr>
      <vt:lpstr>Rybník</vt:lpstr>
      <vt:lpstr>Rybník</vt:lpstr>
      <vt:lpstr>Mokřad</vt:lpstr>
      <vt:lpstr>Mokřad</vt:lpstr>
      <vt:lpstr>Menší půdní celky </vt:lpstr>
      <vt:lpstr>Menší půdní celky </vt:lpstr>
      <vt:lpstr>Menší půdní bloky </vt:lpstr>
      <vt:lpstr>Pásové střídání plodin</vt:lpstr>
      <vt:lpstr>Záhumenek / agrolesnictví</vt:lpstr>
      <vt:lpstr>Záhumenek / agrolesnictví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Příklady možných opatření  v krajině a jejich zavádění  do praxe</dc:title>
  <dc:creator>Černý Pixová Kateřina</dc:creator>
  <cp:lastModifiedBy>Jenikovský Petr</cp:lastModifiedBy>
  <cp:revision>2</cp:revision>
  <dcterms:created xsi:type="dcterms:W3CDTF">2021-02-02T20:45:25Z</dcterms:created>
  <dcterms:modified xsi:type="dcterms:W3CDTF">2021-02-03T05:36:40Z</dcterms:modified>
</cp:coreProperties>
</file>