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MIXhQh16dkZoKEu3Z8SRsyRy6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21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9" name="Google Shape;9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26669c3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926669c3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800"/>
              <a:t>Kritéria nebudou platit plošně pro všechny bioplynové stanice, teplárny nebo výtopny. Budou se týkat jen těch větších.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Koho se to týká?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Medián elektrického výkonu je asi 780 MW (381 zemědělských BPS)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Průměrný elektrický výkon zemědělských je 812 MW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2926669c3a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018458dab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5018458dab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800"/>
              <a:t>Kritéria nebudou platit plošně pro všechny bioplynové stanice, teplárny nebo výtopny. Budou se týkat jen těch větších.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Koho se to týká?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Medián elektrického výkonu je asi 780 MW (381 zemědělských BPS)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Průměrný elektrický výkon zemědělských je 812 MW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25018458dab_0_5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26669c3a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926669c3a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800"/>
              <a:t>Kritéria nebudou platit plošně pro všechny bioplynové stanice, teplárny nebo výtopny. Budou se týkat jen těch větších.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Koho se to týká?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Medián elektrického výkonu je asi 780 MW (381 zemědělských BPS)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Průměrný elektrický výkon zemědělských je 812 MW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2926669c3ad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26669c3a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926669c3a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800"/>
              <a:t>Kritéria nebudou platit plošně pro všechny bioplynové stanice, teplárny nebo výtopny. Budou se týkat jen těch větších.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Koho se to týká?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Medián elektrického výkonu je asi 780 MW (381 zemědělských BPS)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Průměrný elektrický výkon zemědělských je 812 MW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926669c3ad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018458dab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5018458dab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800"/>
              <a:t>Kritéria nebudou platit plošně pro všechny bioplynové stanice, teplárny nebo výtopny. Budou se týkat jen těch větších.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Koho se to týká?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Medián elektrického výkonu je asi 780 MW (381 zemědělských BPS)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Průměrný elektrický výkon zemědělských je 812 MW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25018458dab_0_6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26669c3a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2926669c3ad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800"/>
              <a:t>Kritéria nebudou platit plošně pro všechny bioplynové stanice, teplárny nebo výtopny. Budou se týkat jen těch větších.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Koho se to týká?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Medián elektrického výkonu je asi 780 MW (381 zemědělských BPS)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Průměrný elektrický výkon zemědělských je 812 MW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2926669c3ad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1" name="Google Shape;21;p5"/>
          <p:cNvCxnSpPr/>
          <p:nvPr/>
        </p:nvCxnSpPr>
        <p:spPr>
          <a:xfrm rot="10800000" flipH="1">
            <a:off x="-108520" y="4515880"/>
            <a:ext cx="9534600" cy="263100"/>
          </a:xfrm>
          <a:prstGeom prst="straightConnector1">
            <a:avLst/>
          </a:prstGeom>
          <a:noFill/>
          <a:ln w="19050" cap="flat" cmpd="sng">
            <a:solidFill>
              <a:srgbClr val="E6D76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 rot="10800000" flipH="1">
            <a:off x="-316160" y="4251023"/>
            <a:ext cx="9937200" cy="432000"/>
          </a:xfrm>
          <a:prstGeom prst="straightConnector1">
            <a:avLst/>
          </a:prstGeom>
          <a:noFill/>
          <a:ln w="38100" cap="flat" cmpd="sng">
            <a:solidFill>
              <a:srgbClr val="E6D76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5"/>
          <p:cNvCxnSpPr/>
          <p:nvPr/>
        </p:nvCxnSpPr>
        <p:spPr>
          <a:xfrm>
            <a:off x="-303275" y="627534"/>
            <a:ext cx="9729600" cy="906600"/>
          </a:xfrm>
          <a:prstGeom prst="straightConnector1">
            <a:avLst/>
          </a:prstGeom>
          <a:noFill/>
          <a:ln w="19050" cap="flat" cmpd="sng">
            <a:solidFill>
              <a:srgbClr val="E6D76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" name="Google Shape;24;p5" descr="logo_biom_outline_CSP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8184" y="357504"/>
            <a:ext cx="1825725" cy="61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2" name="Google Shape;32;p6"/>
          <p:cNvCxnSpPr/>
          <p:nvPr/>
        </p:nvCxnSpPr>
        <p:spPr>
          <a:xfrm rot="10800000" flipH="1">
            <a:off x="-108520" y="4623880"/>
            <a:ext cx="7632900" cy="155100"/>
          </a:xfrm>
          <a:prstGeom prst="straightConnector1">
            <a:avLst/>
          </a:prstGeom>
          <a:noFill/>
          <a:ln w="19050" cap="flat" cmpd="sng">
            <a:solidFill>
              <a:srgbClr val="E6D76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6" descr="logo_biom_outline_CSP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8344" y="4455522"/>
            <a:ext cx="825812" cy="2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9"/>
          <p:cNvCxnSpPr/>
          <p:nvPr/>
        </p:nvCxnSpPr>
        <p:spPr>
          <a:xfrm rot="10800000" flipH="1">
            <a:off x="-108520" y="4623880"/>
            <a:ext cx="7632900" cy="155100"/>
          </a:xfrm>
          <a:prstGeom prst="straightConnector1">
            <a:avLst/>
          </a:prstGeom>
          <a:noFill/>
          <a:ln w="19050" cap="flat" cmpd="sng">
            <a:solidFill>
              <a:srgbClr val="E6D76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" name="Google Shape;36;p9" descr="logo_biom_outline_CSP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8344" y="4455522"/>
            <a:ext cx="825812" cy="2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46" name="Google Shape;46;p4"/>
          <p:cNvCxnSpPr/>
          <p:nvPr/>
        </p:nvCxnSpPr>
        <p:spPr>
          <a:xfrm rot="10800000" flipH="1">
            <a:off x="-108520" y="4623880"/>
            <a:ext cx="7632900" cy="155100"/>
          </a:xfrm>
          <a:prstGeom prst="straightConnector1">
            <a:avLst/>
          </a:prstGeom>
          <a:noFill/>
          <a:ln w="19050" cap="flat" cmpd="sng">
            <a:solidFill>
              <a:srgbClr val="E6D76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" name="Google Shape;47;p4" descr="logo_biom_outline_CSP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8344" y="4455522"/>
            <a:ext cx="825812" cy="2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57" name="Google Shape;57;p7"/>
          <p:cNvCxnSpPr/>
          <p:nvPr/>
        </p:nvCxnSpPr>
        <p:spPr>
          <a:xfrm rot="10800000" flipH="1">
            <a:off x="-108520" y="4623880"/>
            <a:ext cx="7632900" cy="155100"/>
          </a:xfrm>
          <a:prstGeom prst="straightConnector1">
            <a:avLst/>
          </a:prstGeom>
          <a:noFill/>
          <a:ln w="19050" cap="flat" cmpd="sng">
            <a:solidFill>
              <a:srgbClr val="E6D76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8" name="Google Shape;58;p7" descr="logo_biom_outline_CSP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8344" y="4455522"/>
            <a:ext cx="825812" cy="2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64" name="Google Shape;64;p8"/>
          <p:cNvCxnSpPr/>
          <p:nvPr/>
        </p:nvCxnSpPr>
        <p:spPr>
          <a:xfrm rot="10800000" flipH="1">
            <a:off x="-108520" y="4623880"/>
            <a:ext cx="7632900" cy="155100"/>
          </a:xfrm>
          <a:prstGeom prst="straightConnector1">
            <a:avLst/>
          </a:prstGeom>
          <a:noFill/>
          <a:ln w="19050" cap="flat" cmpd="sng">
            <a:solidFill>
              <a:srgbClr val="E6D76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5" name="Google Shape;65;p8" descr="logo_biom_outline_CSP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8344" y="4455522"/>
            <a:ext cx="825812" cy="2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73" name="Google Shape;73;p10"/>
          <p:cNvCxnSpPr/>
          <p:nvPr/>
        </p:nvCxnSpPr>
        <p:spPr>
          <a:xfrm rot="10800000" flipH="1">
            <a:off x="-108520" y="4623880"/>
            <a:ext cx="7632900" cy="155100"/>
          </a:xfrm>
          <a:prstGeom prst="straightConnector1">
            <a:avLst/>
          </a:prstGeom>
          <a:noFill/>
          <a:ln w="19050" cap="flat" cmpd="sng">
            <a:solidFill>
              <a:srgbClr val="E6D76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4" name="Google Shape;74;p10" descr="logo_biom_outline_CSP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8344" y="4455522"/>
            <a:ext cx="825812" cy="2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82" name="Google Shape;82;p11"/>
          <p:cNvCxnSpPr/>
          <p:nvPr/>
        </p:nvCxnSpPr>
        <p:spPr>
          <a:xfrm rot="10800000" flipH="1">
            <a:off x="-108520" y="4623880"/>
            <a:ext cx="7632900" cy="155100"/>
          </a:xfrm>
          <a:prstGeom prst="straightConnector1">
            <a:avLst/>
          </a:prstGeom>
          <a:noFill/>
          <a:ln w="19050" cap="flat" cmpd="sng">
            <a:solidFill>
              <a:srgbClr val="E6D76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3" name="Google Shape;83;p11" descr="logo_biom_outline_CSP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8344" y="4455522"/>
            <a:ext cx="825812" cy="2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CB5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CB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o.cz/cz/podnikani/dotace-a-podpora-podnikani/optak-2021-2027/aktivity/obnovitelne-zdroje-energie/obnovitelne-zdroje-energie-_-vtlaceni-biometanu-_-vyzva-i--op-tak--27625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l="19800" t="43970" r="13828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414471" y="297052"/>
            <a:ext cx="8315058" cy="4418177"/>
          </a:xfrm>
          <a:prstGeom prst="rect">
            <a:avLst/>
          </a:prstGeom>
          <a:solidFill>
            <a:srgbClr val="014471">
              <a:alpha val="46274"/>
            </a:srgbClr>
          </a:solidFill>
          <a:ln>
            <a:noFill/>
          </a:ln>
        </p:spPr>
        <p:txBody>
          <a:bodyPr spcFirstLastPara="1" wrap="square" lIns="270000" tIns="270000" rIns="270000" bIns="2700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44"/>
              <a:buNone/>
            </a:pPr>
            <a:r>
              <a:rPr lang="cs-CZ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Dotace a další zdroje financování OZE 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44"/>
              <a:buNone/>
            </a:pPr>
            <a:br>
              <a:rPr lang="cs-CZ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5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Seminář ASZ</a:t>
            </a:r>
            <a:br>
              <a:rPr lang="cs-CZ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377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Adam Moravec</a:t>
            </a:r>
            <a:r>
              <a:rPr lang="cs-CZ" sz="517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17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8443" y="4198298"/>
            <a:ext cx="1583406" cy="531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26669c3ad_0_0"/>
          <p:cNvSpPr txBox="1"/>
          <p:nvPr/>
        </p:nvSpPr>
        <p:spPr>
          <a:xfrm>
            <a:off x="488175" y="421950"/>
            <a:ext cx="7035900" cy="1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Dotace vs. provozní podpora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g2926669c3ad_0_0"/>
          <p:cNvGrpSpPr/>
          <p:nvPr/>
        </p:nvGrpSpPr>
        <p:grpSpPr>
          <a:xfrm>
            <a:off x="1825086" y="1358593"/>
            <a:ext cx="3152006" cy="3086121"/>
            <a:chOff x="4447194" y="1815766"/>
            <a:chExt cx="2440200" cy="2440200"/>
          </a:xfrm>
        </p:grpSpPr>
        <p:sp>
          <p:nvSpPr>
            <p:cNvPr id="111" name="Google Shape;111;g2926669c3ad_0_0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g2926669c3ad_0_0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Celkové náklady za 20 let provozu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(vstupní substrát, servis/údržba, obměna technologie, mzdy, režie)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" name="Google Shape;113;g2926669c3ad_0_0"/>
          <p:cNvGrpSpPr/>
          <p:nvPr/>
        </p:nvGrpSpPr>
        <p:grpSpPr>
          <a:xfrm>
            <a:off x="1632865" y="1578934"/>
            <a:ext cx="925195" cy="988260"/>
            <a:chOff x="3490737" y="1374053"/>
            <a:chExt cx="1423815" cy="1423800"/>
          </a:xfrm>
        </p:grpSpPr>
        <p:sp>
          <p:nvSpPr>
            <p:cNvPr id="114" name="Google Shape;114;g2926669c3ad_0_0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g2926669c3ad_0_0"/>
            <p:cNvSpPr txBox="1"/>
            <p:nvPr/>
          </p:nvSpPr>
          <p:spPr>
            <a:xfrm>
              <a:off x="3490752" y="1613596"/>
              <a:ext cx="1423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Investiční náklady</a:t>
              </a:r>
              <a:r>
                <a:rPr lang="cs-CZ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6" name="Google Shape;116;g2926669c3ad_0_0"/>
          <p:cNvSpPr/>
          <p:nvPr/>
        </p:nvSpPr>
        <p:spPr>
          <a:xfrm rot="-6595512">
            <a:off x="1802690" y="2351882"/>
            <a:ext cx="532581" cy="5409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926669c3ad_0_0"/>
          <p:cNvSpPr txBox="1"/>
          <p:nvPr/>
        </p:nvSpPr>
        <p:spPr>
          <a:xfrm>
            <a:off x="222675" y="2413575"/>
            <a:ext cx="21000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latin typeface="Open Sans"/>
                <a:ea typeface="Open Sans"/>
                <a:cs typeface="Open Sans"/>
                <a:sym typeface="Open Sans"/>
              </a:rPr>
              <a:t>Investiční dotace 50%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8" name="Google Shape;118;g2926669c3ad_0_0"/>
          <p:cNvGrpSpPr/>
          <p:nvPr/>
        </p:nvGrpSpPr>
        <p:grpSpPr>
          <a:xfrm>
            <a:off x="5863686" y="1358593"/>
            <a:ext cx="3152006" cy="3086121"/>
            <a:chOff x="4447194" y="1815766"/>
            <a:chExt cx="2440200" cy="2440200"/>
          </a:xfrm>
        </p:grpSpPr>
        <p:sp>
          <p:nvSpPr>
            <p:cNvPr id="119" name="Google Shape;119;g2926669c3ad_0_0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g2926669c3ad_0_0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Celkové náklady za 20 let provozu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(vstupní substrát, servis/údržba, obměna technologie, mzdy, režie)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" name="Google Shape;121;g2926669c3ad_0_0"/>
          <p:cNvGrpSpPr/>
          <p:nvPr/>
        </p:nvGrpSpPr>
        <p:grpSpPr>
          <a:xfrm>
            <a:off x="5671465" y="1578934"/>
            <a:ext cx="925195" cy="988260"/>
            <a:chOff x="3490737" y="1374053"/>
            <a:chExt cx="1423815" cy="1423800"/>
          </a:xfrm>
        </p:grpSpPr>
        <p:sp>
          <p:nvSpPr>
            <p:cNvPr id="122" name="Google Shape;122;g2926669c3ad_0_0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g2926669c3ad_0_0"/>
            <p:cNvSpPr txBox="1"/>
            <p:nvPr/>
          </p:nvSpPr>
          <p:spPr>
            <a:xfrm>
              <a:off x="3490752" y="1613596"/>
              <a:ext cx="1423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Investiční náklady</a:t>
              </a:r>
              <a:r>
                <a:rPr lang="cs-CZ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4" name="Google Shape;124;g2926669c3ad_0_0"/>
          <p:cNvSpPr/>
          <p:nvPr/>
        </p:nvSpPr>
        <p:spPr>
          <a:xfrm rot="-6595592">
            <a:off x="6783511" y="762358"/>
            <a:ext cx="1687426" cy="17609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926669c3ad_0_0"/>
          <p:cNvSpPr txBox="1"/>
          <p:nvPr/>
        </p:nvSpPr>
        <p:spPr>
          <a:xfrm>
            <a:off x="6934200" y="1352025"/>
            <a:ext cx="1351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latin typeface="Open Sans"/>
                <a:ea typeface="Open Sans"/>
                <a:cs typeface="Open Sans"/>
                <a:sym typeface="Open Sans"/>
              </a:rPr>
              <a:t>Provozní podpora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018458dab_0_578"/>
          <p:cNvSpPr txBox="1"/>
          <p:nvPr/>
        </p:nvSpPr>
        <p:spPr>
          <a:xfrm>
            <a:off x="488175" y="418525"/>
            <a:ext cx="8094900" cy="1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Dotace palivové vs. intermitetní OZE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g25018458dab_0_578"/>
          <p:cNvGrpSpPr/>
          <p:nvPr/>
        </p:nvGrpSpPr>
        <p:grpSpPr>
          <a:xfrm>
            <a:off x="1825086" y="1358593"/>
            <a:ext cx="3152006" cy="3086121"/>
            <a:chOff x="4447194" y="1815766"/>
            <a:chExt cx="2440200" cy="2440200"/>
          </a:xfrm>
        </p:grpSpPr>
        <p:sp>
          <p:nvSpPr>
            <p:cNvPr id="133" name="Google Shape;133;g25018458dab_0_578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g25018458dab_0_578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Celkové náklady za 20 let provozu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(vstupní substrát, servis/údržba, obměna technologie, mzdy, režie)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" name="Google Shape;135;g25018458dab_0_578"/>
          <p:cNvGrpSpPr/>
          <p:nvPr/>
        </p:nvGrpSpPr>
        <p:grpSpPr>
          <a:xfrm>
            <a:off x="1632865" y="1578934"/>
            <a:ext cx="925195" cy="988260"/>
            <a:chOff x="3490737" y="1374053"/>
            <a:chExt cx="1423815" cy="1423800"/>
          </a:xfrm>
        </p:grpSpPr>
        <p:sp>
          <p:nvSpPr>
            <p:cNvPr id="136" name="Google Shape;136;g25018458dab_0_578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g25018458dab_0_578"/>
            <p:cNvSpPr txBox="1"/>
            <p:nvPr/>
          </p:nvSpPr>
          <p:spPr>
            <a:xfrm>
              <a:off x="3490752" y="1613596"/>
              <a:ext cx="1423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Investiční náklady</a:t>
              </a:r>
              <a:r>
                <a:rPr lang="cs-CZ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8" name="Google Shape;138;g25018458dab_0_578"/>
          <p:cNvSpPr/>
          <p:nvPr/>
        </p:nvSpPr>
        <p:spPr>
          <a:xfrm rot="-6595512">
            <a:off x="1802690" y="2351882"/>
            <a:ext cx="532581" cy="5409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5018458dab_0_578"/>
          <p:cNvSpPr txBox="1"/>
          <p:nvPr/>
        </p:nvSpPr>
        <p:spPr>
          <a:xfrm>
            <a:off x="222675" y="2413575"/>
            <a:ext cx="21000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latin typeface="Open Sans"/>
                <a:ea typeface="Open Sans"/>
                <a:cs typeface="Open Sans"/>
                <a:sym typeface="Open Sans"/>
              </a:rPr>
              <a:t>Investiční dotace 50%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0" name="Google Shape;140;g25018458dab_0_578"/>
          <p:cNvGrpSpPr/>
          <p:nvPr/>
        </p:nvGrpSpPr>
        <p:grpSpPr>
          <a:xfrm>
            <a:off x="6867674" y="2124825"/>
            <a:ext cx="1775183" cy="1674716"/>
            <a:chOff x="5224455" y="2301123"/>
            <a:chExt cx="1374300" cy="1324200"/>
          </a:xfrm>
        </p:grpSpPr>
        <p:sp>
          <p:nvSpPr>
            <p:cNvPr id="141" name="Google Shape;141;g25018458dab_0_578"/>
            <p:cNvSpPr/>
            <p:nvPr/>
          </p:nvSpPr>
          <p:spPr>
            <a:xfrm>
              <a:off x="5224458" y="2301123"/>
              <a:ext cx="1335300" cy="132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g25018458dab_0_578"/>
            <p:cNvSpPr txBox="1"/>
            <p:nvPr/>
          </p:nvSpPr>
          <p:spPr>
            <a:xfrm>
              <a:off x="5224455" y="2323520"/>
              <a:ext cx="13743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Celkové náklady za 20 let provozu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3" name="Google Shape;143;g25018458dab_0_578"/>
          <p:cNvGrpSpPr/>
          <p:nvPr/>
        </p:nvGrpSpPr>
        <p:grpSpPr>
          <a:xfrm>
            <a:off x="6814465" y="1502734"/>
            <a:ext cx="925195" cy="988260"/>
            <a:chOff x="3490737" y="1374053"/>
            <a:chExt cx="1423815" cy="1423800"/>
          </a:xfrm>
        </p:grpSpPr>
        <p:sp>
          <p:nvSpPr>
            <p:cNvPr id="144" name="Google Shape;144;g25018458dab_0_578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g25018458dab_0_578"/>
            <p:cNvSpPr txBox="1"/>
            <p:nvPr/>
          </p:nvSpPr>
          <p:spPr>
            <a:xfrm>
              <a:off x="3490752" y="1613596"/>
              <a:ext cx="1423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Investiční náklady</a:t>
              </a:r>
              <a:r>
                <a:rPr lang="cs-CZ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6" name="Google Shape;146;g25018458dab_0_578"/>
          <p:cNvSpPr/>
          <p:nvPr/>
        </p:nvSpPr>
        <p:spPr>
          <a:xfrm rot="-6595512">
            <a:off x="6603290" y="2123282"/>
            <a:ext cx="532581" cy="5409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5018458dab_0_578"/>
          <p:cNvSpPr txBox="1"/>
          <p:nvPr/>
        </p:nvSpPr>
        <p:spPr>
          <a:xfrm>
            <a:off x="5023275" y="2184975"/>
            <a:ext cx="21000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latin typeface="Open Sans"/>
                <a:ea typeface="Open Sans"/>
                <a:cs typeface="Open Sans"/>
                <a:sym typeface="Open Sans"/>
              </a:rPr>
              <a:t>Investiční dotace 50%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26669c3ad_0_111"/>
          <p:cNvSpPr txBox="1">
            <a:spLocks noGrp="1"/>
          </p:cNvSpPr>
          <p:nvPr>
            <p:ph type="body" idx="1"/>
          </p:nvPr>
        </p:nvSpPr>
        <p:spPr>
          <a:xfrm>
            <a:off x="499475" y="1428100"/>
            <a:ext cx="7832700" cy="25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Souběh podpor je zakázán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Každá dotace musí být započtena do provozní podpory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U podporovaných zdrojů je dotace vlastně půjčka od státu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Dotace snižuje hodnotu majetku = odpisů = zvyšuje daně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Dotace je vhodná pro nepalivové zdroje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provozní podpora je nutná pro palivové zdroje (vzhledem ke stavu trhu i může být nulová, investiční pojistka)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926669c3ad_0_111"/>
          <p:cNvSpPr txBox="1"/>
          <p:nvPr/>
        </p:nvSpPr>
        <p:spPr>
          <a:xfrm>
            <a:off x="488175" y="421950"/>
            <a:ext cx="6331500" cy="1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Dotace vs. provozní podpora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26669c3ad_0_119"/>
          <p:cNvSpPr txBox="1">
            <a:spLocks noGrp="1"/>
          </p:cNvSpPr>
          <p:nvPr>
            <p:ph type="body" idx="1"/>
          </p:nvPr>
        </p:nvSpPr>
        <p:spPr>
          <a:xfrm>
            <a:off x="499475" y="1428100"/>
            <a:ext cx="7893000" cy="25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Stanovuje se s ohledem na cenu elektřiny a plynu každý rok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Vztahuje se na GJ užitečného tepla (ekonomicky odůvodnitelná poptávka po teple z KJ)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Pro výrobny uvedené do provozu v roce 2024 = 152 Kč/GJ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ERÚ slibuje průhlednější metodiku pro nastavení podpory tepla (výpočet ekvivalentní ceny tepla)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926669c3ad_0_119"/>
          <p:cNvSpPr txBox="1"/>
          <p:nvPr/>
        </p:nvSpPr>
        <p:spPr>
          <a:xfrm>
            <a:off x="259575" y="267700"/>
            <a:ext cx="7562100" cy="1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Provozní podpora tepla z Bioplynu</a:t>
            </a:r>
            <a:r>
              <a:rPr lang="cs-CZ" sz="4000" b="1" i="0" u="none" strike="noStrike" cap="none" dirty="0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018458dab_0_607"/>
          <p:cNvSpPr txBox="1"/>
          <p:nvPr/>
        </p:nvSpPr>
        <p:spPr>
          <a:xfrm>
            <a:off x="488175" y="421950"/>
            <a:ext cx="7562100" cy="1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Ekonomika malé BPS - TRH???</a:t>
            </a:r>
            <a:r>
              <a:rPr lang="cs-CZ" sz="4000" b="1" i="0" u="none" strike="noStrike" cap="none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g25018458dab_0_607"/>
          <p:cNvGrpSpPr/>
          <p:nvPr/>
        </p:nvGrpSpPr>
        <p:grpSpPr>
          <a:xfrm>
            <a:off x="3825873" y="1331526"/>
            <a:ext cx="2664079" cy="1728849"/>
            <a:chOff x="4143623" y="1857800"/>
            <a:chExt cx="2664079" cy="1728849"/>
          </a:xfrm>
        </p:grpSpPr>
        <p:sp>
          <p:nvSpPr>
            <p:cNvPr id="169" name="Google Shape;169;g25018458dab_0_607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" name="Google Shape;170;g25018458dab_0_607"/>
            <p:cNvGrpSpPr/>
            <p:nvPr/>
          </p:nvGrpSpPr>
          <p:grpSpPr>
            <a:xfrm>
              <a:off x="4143623" y="1857800"/>
              <a:ext cx="2253600" cy="1728849"/>
              <a:chOff x="4143623" y="1857800"/>
              <a:chExt cx="2253600" cy="1728849"/>
            </a:xfrm>
          </p:grpSpPr>
          <p:grpSp>
            <p:nvGrpSpPr>
              <p:cNvPr id="171" name="Google Shape;171;g25018458dab_0_607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72" name="Google Shape;172;g25018458dab_0_607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73" name="Google Shape;173;g25018458dab_0_607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4" name="Google Shape;174;g25018458dab_0_607"/>
              <p:cNvSpPr txBox="1"/>
              <p:nvPr/>
            </p:nvSpPr>
            <p:spPr>
              <a:xfrm>
                <a:off x="4286176" y="3215249"/>
                <a:ext cx="146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cs-CZ" sz="1200" b="1">
                    <a:latin typeface="Roboto"/>
                    <a:ea typeface="Roboto"/>
                    <a:cs typeface="Roboto"/>
                    <a:sym typeface="Roboto"/>
                  </a:rPr>
                  <a:t>0,8 - 1,1 Kč/kWh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5" name="Google Shape;175;g25018458dab_0_607"/>
              <p:cNvSpPr txBox="1"/>
              <p:nvPr/>
            </p:nvSpPr>
            <p:spPr>
              <a:xfrm>
                <a:off x="4143623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100" b="1">
                    <a:latin typeface="Roboto"/>
                    <a:ea typeface="Roboto"/>
                    <a:cs typeface="Roboto"/>
                    <a:sym typeface="Roboto"/>
                  </a:rPr>
                  <a:t>OPEX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cs-CZ" sz="1100" b="1">
                    <a:latin typeface="Roboto"/>
                    <a:ea typeface="Roboto"/>
                    <a:cs typeface="Roboto"/>
                    <a:sym typeface="Roboto"/>
                  </a:rPr>
                  <a:t>Provozní náklady, servis, údržba, mzdy, režie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76" name="Google Shape;176;g25018458dab_0_607"/>
          <p:cNvGrpSpPr/>
          <p:nvPr/>
        </p:nvGrpSpPr>
        <p:grpSpPr>
          <a:xfrm>
            <a:off x="5597023" y="2176325"/>
            <a:ext cx="3242177" cy="1735651"/>
            <a:chOff x="5914773" y="2702599"/>
            <a:chExt cx="3242177" cy="1735651"/>
          </a:xfrm>
        </p:grpSpPr>
        <p:sp>
          <p:nvSpPr>
            <p:cNvPr id="177" name="Google Shape;177;g25018458dab_0_607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" name="Google Shape;178;g25018458dab_0_607"/>
            <p:cNvGrpSpPr/>
            <p:nvPr/>
          </p:nvGrpSpPr>
          <p:grpSpPr>
            <a:xfrm>
              <a:off x="5914773" y="2702599"/>
              <a:ext cx="2253600" cy="1735651"/>
              <a:chOff x="5914773" y="2702599"/>
              <a:chExt cx="2253600" cy="1735651"/>
            </a:xfrm>
          </p:grpSpPr>
          <p:grpSp>
            <p:nvGrpSpPr>
              <p:cNvPr id="179" name="Google Shape;179;g25018458dab_0_607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80" name="Google Shape;180;g25018458dab_0_607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81" name="Google Shape;181;g25018458dab_0_607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" name="Google Shape;182;g25018458dab_0_607"/>
              <p:cNvSpPr txBox="1"/>
              <p:nvPr/>
            </p:nvSpPr>
            <p:spPr>
              <a:xfrm>
                <a:off x="6202900" y="2702599"/>
                <a:ext cx="11049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cs-CZ" sz="1200" b="1">
                    <a:latin typeface="Roboto"/>
                    <a:ea typeface="Roboto"/>
                    <a:cs typeface="Roboto"/>
                    <a:sym typeface="Roboto"/>
                  </a:rPr>
                  <a:t>? - 3 Kč/kWh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3" name="Google Shape;183;g25018458dab_0_607"/>
              <p:cNvSpPr txBox="1"/>
              <p:nvPr/>
            </p:nvSpPr>
            <p:spPr>
              <a:xfrm>
                <a:off x="5914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100" b="1">
                    <a:latin typeface="Roboto"/>
                    <a:ea typeface="Roboto"/>
                    <a:cs typeface="Roboto"/>
                    <a:sym typeface="Roboto"/>
                  </a:rPr>
                  <a:t>Palivové náklady 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cs-CZ" sz="1100" b="1">
                    <a:latin typeface="Roboto"/>
                    <a:ea typeface="Roboto"/>
                    <a:cs typeface="Roboto"/>
                    <a:sym typeface="Roboto"/>
                  </a:rPr>
                  <a:t>velký rozptyl - levné vstupy = nízká výtěžnost = velké objemy/náročnost provozu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4" name="Google Shape;184;g25018458dab_0_607"/>
          <p:cNvGrpSpPr/>
          <p:nvPr/>
        </p:nvGrpSpPr>
        <p:grpSpPr>
          <a:xfrm>
            <a:off x="178241" y="2273791"/>
            <a:ext cx="2395009" cy="786599"/>
            <a:chOff x="495991" y="2800065"/>
            <a:chExt cx="2395009" cy="786599"/>
          </a:xfrm>
        </p:grpSpPr>
        <p:sp>
          <p:nvSpPr>
            <p:cNvPr id="185" name="Google Shape;185;g25018458dab_0_607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86;g25018458dab_0_607"/>
            <p:cNvGrpSpPr/>
            <p:nvPr/>
          </p:nvGrpSpPr>
          <p:grpSpPr>
            <a:xfrm>
              <a:off x="495991" y="2800065"/>
              <a:ext cx="871200" cy="786599"/>
              <a:chOff x="495991" y="2800065"/>
              <a:chExt cx="871200" cy="786599"/>
            </a:xfrm>
          </p:grpSpPr>
          <p:sp>
            <p:nvSpPr>
              <p:cNvPr id="187" name="Google Shape;187;g25018458dab_0_607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cs-CZ" sz="1200" b="1">
                    <a:latin typeface="Roboto"/>
                    <a:ea typeface="Roboto"/>
                    <a:cs typeface="Roboto"/>
                    <a:sym typeface="Roboto"/>
                  </a:rPr>
                  <a:t>0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88" name="Google Shape;188;g25018458dab_0_607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89" name="Google Shape;189;g25018458dab_0_607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90" name="Google Shape;190;g25018458dab_0_607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1" name="Google Shape;191;g25018458dab_0_607"/>
          <p:cNvGrpSpPr/>
          <p:nvPr/>
        </p:nvGrpSpPr>
        <p:grpSpPr>
          <a:xfrm>
            <a:off x="1938925" y="2176325"/>
            <a:ext cx="2592677" cy="1735651"/>
            <a:chOff x="2256675" y="2702599"/>
            <a:chExt cx="2592677" cy="1735651"/>
          </a:xfrm>
        </p:grpSpPr>
        <p:sp>
          <p:nvSpPr>
            <p:cNvPr id="192" name="Google Shape;192;g25018458dab_0_607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g25018458dab_0_607"/>
            <p:cNvGrpSpPr/>
            <p:nvPr/>
          </p:nvGrpSpPr>
          <p:grpSpPr>
            <a:xfrm>
              <a:off x="2256675" y="2702599"/>
              <a:ext cx="2313075" cy="1735651"/>
              <a:chOff x="2256675" y="2702599"/>
              <a:chExt cx="2313075" cy="1735651"/>
            </a:xfrm>
          </p:grpSpPr>
          <p:sp>
            <p:nvSpPr>
              <p:cNvPr id="194" name="Google Shape;194;g25018458dab_0_607"/>
              <p:cNvSpPr txBox="1"/>
              <p:nvPr/>
            </p:nvSpPr>
            <p:spPr>
              <a:xfrm>
                <a:off x="2256675" y="2702599"/>
                <a:ext cx="17361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cs-CZ" sz="1200" b="1">
                    <a:latin typeface="Roboto"/>
                    <a:ea typeface="Roboto"/>
                    <a:cs typeface="Roboto"/>
                    <a:sym typeface="Roboto"/>
                  </a:rPr>
                  <a:t>0,8 - 1,3  Kč/kWh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95" name="Google Shape;195;g25018458dab_0_607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96" name="Google Shape;196;g25018458dab_0_607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97" name="Google Shape;197;g25018458dab_0_607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" name="Google Shape;198;g25018458dab_0_607"/>
              <p:cNvSpPr txBox="1"/>
              <p:nvPr/>
            </p:nvSpPr>
            <p:spPr>
              <a:xfrm>
                <a:off x="23161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100" b="1">
                    <a:latin typeface="Roboto"/>
                    <a:ea typeface="Roboto"/>
                    <a:cs typeface="Roboto"/>
                    <a:sym typeface="Roboto"/>
                  </a:rPr>
                  <a:t>CAPEX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cs-CZ" sz="1100" b="1">
                    <a:latin typeface="Roboto"/>
                    <a:ea typeface="Roboto"/>
                    <a:cs typeface="Roboto"/>
                    <a:sym typeface="Roboto"/>
                  </a:rPr>
                  <a:t>náklady na výstavbu rozpočítané do vyrobené elektrické kWh 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99" name="Google Shape;199;g25018458dab_0_607"/>
          <p:cNvSpPr txBox="1"/>
          <p:nvPr/>
        </p:nvSpPr>
        <p:spPr>
          <a:xfrm>
            <a:off x="1426350" y="4042250"/>
            <a:ext cx="6291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Open Sans"/>
                <a:ea typeface="Open Sans"/>
                <a:cs typeface="Open Sans"/>
                <a:sym typeface="Open Sans"/>
              </a:rPr>
              <a:t>Výsledná cena elektřiny z BPS se pohybuje od 2,5 do 5,5 Kč/kWh + teplo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26669c3ad_0_133"/>
          <p:cNvSpPr txBox="1">
            <a:spLocks noGrp="1"/>
          </p:cNvSpPr>
          <p:nvPr>
            <p:ph type="body" idx="1"/>
          </p:nvPr>
        </p:nvSpPr>
        <p:spPr>
          <a:xfrm>
            <a:off x="499475" y="970900"/>
            <a:ext cx="8052000" cy="3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00050">
              <a:buSzPts val="2700"/>
              <a:buFont typeface="Calibri"/>
              <a:buChar char="•"/>
            </a:pPr>
            <a:r>
              <a:rPr lang="cs-CZ" sz="1400" b="1" dirty="0">
                <a:latin typeface="Calibri"/>
                <a:cs typeface="Calibri"/>
                <a:sym typeface="Calibri"/>
              </a:rPr>
              <a:t>OPŽP 2021+ (MŽP), opatření 1.5.9 Výstavba a modernizace zařízení pro energetické využití odpadů, včetně bioplynových stanic pro zpracování odpadů</a:t>
            </a:r>
            <a:endParaRPr sz="1400" b="1" dirty="0">
              <a:latin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–"/>
            </a:pPr>
            <a:r>
              <a:rPr lang="cs-CZ" sz="1100" b="1" dirty="0">
                <a:latin typeface="Calibri"/>
                <a:ea typeface="Calibri"/>
                <a:cs typeface="Calibri"/>
                <a:sym typeface="Calibri"/>
              </a:rPr>
              <a:t>úprava, přestavba, výstavba zařízení využívající odpady i předřazená zařízení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–"/>
            </a:pPr>
            <a:r>
              <a:rPr lang="cs-CZ" sz="1100" b="1" dirty="0">
                <a:latin typeface="Calibri"/>
                <a:ea typeface="Calibri"/>
                <a:cs typeface="Calibri"/>
                <a:sym typeface="Calibri"/>
              </a:rPr>
              <a:t>Nové BPS více jak 80% odpadů, přestavba stávající BPS více jak 25% odpadů na vstupu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–"/>
            </a:pPr>
            <a:r>
              <a:rPr lang="cs-CZ" sz="1100" b="1" dirty="0">
                <a:latin typeface="Calibri"/>
                <a:ea typeface="Calibri"/>
                <a:cs typeface="Calibri"/>
                <a:sym typeface="Calibri"/>
              </a:rPr>
              <a:t>otevření výzvy ½ listopadu na 3 měsíce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cs-CZ" sz="1400" b="1" dirty="0">
                <a:latin typeface="Calibri"/>
                <a:ea typeface="Calibri"/>
                <a:cs typeface="Calibri"/>
                <a:sym typeface="Calibri"/>
              </a:rPr>
              <a:t>Národní Program Životní prostředí - “Hnědá úsporám”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100"/>
              <a:buFont typeface="Calibri"/>
              <a:buChar char="–"/>
            </a:pPr>
            <a:r>
              <a:rPr lang="cs-CZ" sz="1100" b="1" dirty="0">
                <a:latin typeface="Calibri"/>
                <a:ea typeface="Calibri"/>
                <a:cs typeface="Calibri"/>
                <a:sym typeface="Calibri"/>
              </a:rPr>
              <a:t>úprava, intenzifikace, technologie aplikace kompostu a digestátu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cs-CZ" sz="1400" b="1" dirty="0">
                <a:latin typeface="Calibri"/>
                <a:ea typeface="Calibri"/>
                <a:cs typeface="Calibri"/>
                <a:sym typeface="Calibri"/>
              </a:rPr>
              <a:t>OP TAK (MPO), </a:t>
            </a:r>
            <a:r>
              <a:rPr lang="cs-CZ" sz="1400" dirty="0">
                <a:latin typeface="Calibri"/>
                <a:ea typeface="Calibri"/>
                <a:cs typeface="Calibri"/>
                <a:sym typeface="Calibri"/>
              </a:rPr>
              <a:t>Specifický cíl 4.2 - Podpora energie z obnovitelných zdrojů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100"/>
              <a:buFont typeface="Calibri"/>
              <a:buChar char="–"/>
            </a:pPr>
            <a:r>
              <a:rPr lang="cs-CZ" sz="1100" b="1" dirty="0">
                <a:latin typeface="Calibri"/>
                <a:ea typeface="Calibri"/>
                <a:cs typeface="Calibri"/>
                <a:sym typeface="Calibri"/>
              </a:rPr>
              <a:t>efektivní využití bioplynu, biometan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100"/>
              <a:buFont typeface="Calibri"/>
              <a:buChar char="–"/>
            </a:pPr>
            <a:r>
              <a:rPr lang="cs-CZ" sz="1100" dirty="0">
                <a:latin typeface="Calibri"/>
                <a:ea typeface="Calibri"/>
                <a:cs typeface="Calibri"/>
                <a:sym typeface="Calibri"/>
              </a:rPr>
              <a:t>od 16. 8. 2023 běží výzva</a:t>
            </a:r>
            <a:r>
              <a:rPr lang="cs-CZ" sz="1100" dirty="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cs-CZ" sz="11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Obnovitelné zdroje energie – vtláčení biometanu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cs-CZ" sz="1400" b="1" dirty="0">
                <a:latin typeface="Calibri"/>
                <a:ea typeface="Calibri"/>
                <a:cs typeface="Calibri"/>
                <a:sym typeface="Calibri"/>
              </a:rPr>
              <a:t>Modernizační fond, program KOMUNERG – Komunitní energetika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100"/>
              <a:buFont typeface="Calibri"/>
              <a:buChar char="–"/>
            </a:pPr>
            <a:r>
              <a:rPr lang="cs-CZ" sz="1100" b="1" dirty="0">
                <a:latin typeface="Calibri"/>
                <a:ea typeface="Calibri"/>
                <a:cs typeface="Calibri"/>
                <a:sym typeface="Calibri"/>
              </a:rPr>
              <a:t>vhodný i pro výstavbu komunitních BPS využívající bioodpady, kaly i vedlejší produkty zemědělství </a:t>
            </a:r>
            <a:endParaRPr lang="cs-CZ" sz="1100" dirty="0">
              <a:latin typeface="Calibri"/>
              <a:ea typeface="Calibri"/>
              <a:cs typeface="Calibri"/>
              <a:sym typeface="Calibri"/>
            </a:endParaRPr>
          </a:p>
          <a:p>
            <a:pPr indent="-400050">
              <a:buSzPts val="2700"/>
              <a:buFont typeface="Calibri"/>
              <a:buChar char="•"/>
            </a:pPr>
            <a:r>
              <a:rPr lang="cs-CZ" sz="1400" b="1" dirty="0" err="1">
                <a:latin typeface="Calibri"/>
                <a:cs typeface="Calibri"/>
                <a:sym typeface="Calibri"/>
              </a:rPr>
              <a:t>MZe</a:t>
            </a:r>
            <a:r>
              <a:rPr lang="cs-CZ" sz="1400" b="1" dirty="0">
                <a:latin typeface="Calibri"/>
                <a:cs typeface="Calibri"/>
                <a:sym typeface="Calibri"/>
              </a:rPr>
              <a:t> – intervence </a:t>
            </a:r>
            <a:r>
              <a:rPr lang="fr-FR" sz="1400" b="1" dirty="0">
                <a:latin typeface="Calibri"/>
                <a:cs typeface="Calibri"/>
                <a:sym typeface="Calibri"/>
              </a:rPr>
              <a:t>37.73</a:t>
            </a:r>
            <a:r>
              <a:rPr lang="cs-CZ" sz="1400" b="1" dirty="0">
                <a:latin typeface="Calibri"/>
                <a:cs typeface="Calibri"/>
                <a:sym typeface="Calibri"/>
              </a:rPr>
              <a:t>, Technologie snižující emise GHG a NH</a:t>
            </a:r>
            <a:r>
              <a:rPr lang="cs-CZ" sz="900" b="1" dirty="0">
                <a:latin typeface="Calibri"/>
                <a:cs typeface="Calibri"/>
                <a:sym typeface="Calibri"/>
              </a:rPr>
              <a:t>3</a:t>
            </a:r>
            <a:endParaRPr lang="cs-CZ" sz="1400" b="1" dirty="0">
              <a:latin typeface="Calibri"/>
              <a:cs typeface="Calibri"/>
              <a:sym typeface="Calibri"/>
            </a:endParaRPr>
          </a:p>
        </p:txBody>
      </p:sp>
      <p:sp>
        <p:nvSpPr>
          <p:cNvPr id="206" name="Google Shape;206;g2926669c3ad_0_133"/>
          <p:cNvSpPr txBox="1"/>
          <p:nvPr/>
        </p:nvSpPr>
        <p:spPr>
          <a:xfrm>
            <a:off x="488175" y="421950"/>
            <a:ext cx="63315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Dotace</a:t>
            </a:r>
            <a:r>
              <a:rPr lang="cs-CZ" sz="4000" b="1" i="0" u="none" strike="noStrike" cap="none" dirty="0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DBB01-7C29-4F89-97F2-5177633D2F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8</a:t>
            </a:fld>
            <a:endParaRPr lang="cs-CZ"/>
          </a:p>
        </p:txBody>
      </p:sp>
      <p:sp>
        <p:nvSpPr>
          <p:cNvPr id="6" name="Google Shape;206;g2926669c3ad_0_133">
            <a:extLst>
              <a:ext uri="{FF2B5EF4-FFF2-40B4-BE49-F238E27FC236}">
                <a16:creationId xmlns:a16="http://schemas.microsoft.com/office/drawing/2014/main" id="{25CCC8FC-2C3A-4516-BD59-B5EF0221B7A7}"/>
              </a:ext>
            </a:extLst>
          </p:cNvPr>
          <p:cNvSpPr txBox="1"/>
          <p:nvPr/>
        </p:nvSpPr>
        <p:spPr>
          <a:xfrm>
            <a:off x="144378" y="-181634"/>
            <a:ext cx="9171456" cy="110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Dotace: </a:t>
            </a:r>
            <a:r>
              <a:rPr lang="cs-CZ" sz="4000" b="1" i="0" u="none" strike="noStrike" cap="none" dirty="0">
                <a:solidFill>
                  <a:srgbClr val="2B746E"/>
                </a:solidFill>
                <a:latin typeface="Calibri"/>
                <a:ea typeface="Calibri"/>
                <a:cs typeface="Calibri"/>
                <a:sym typeface="Calibri"/>
              </a:rPr>
              <a:t>Investiční dotace pro zemědělství na BPS – SZP 2023-2027</a:t>
            </a:r>
            <a:endParaRPr lang="cs-CZ"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5;g2926669c3ad_0_133">
            <a:extLst>
              <a:ext uri="{FF2B5EF4-FFF2-40B4-BE49-F238E27FC236}">
                <a16:creationId xmlns:a16="http://schemas.microsoft.com/office/drawing/2014/main" id="{E4B1EE6B-72B0-40F9-9CCC-9162403C23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69091"/>
            <a:ext cx="8052000" cy="3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00050">
              <a:buSzPts val="2700"/>
              <a:buFont typeface="Calibri"/>
              <a:buChar char="•"/>
            </a:pPr>
            <a:r>
              <a:rPr lang="cs-CZ" sz="1400" b="1" dirty="0" err="1">
                <a:latin typeface="Calibri"/>
                <a:cs typeface="Calibri"/>
                <a:sym typeface="Calibri"/>
              </a:rPr>
              <a:t>MZe</a:t>
            </a:r>
            <a:r>
              <a:rPr lang="cs-CZ" sz="1400" b="1" dirty="0">
                <a:latin typeface="Calibri"/>
                <a:cs typeface="Calibri"/>
                <a:sym typeface="Calibri"/>
              </a:rPr>
              <a:t> - </a:t>
            </a:r>
            <a:r>
              <a:rPr lang="fr-FR" sz="1400" b="1" dirty="0">
                <a:latin typeface="Calibri"/>
                <a:cs typeface="Calibri"/>
                <a:sym typeface="Calibri"/>
              </a:rPr>
              <a:t>INTERVENCE 37.73</a:t>
            </a:r>
            <a:r>
              <a:rPr lang="cs-CZ" sz="1400" b="1" dirty="0">
                <a:latin typeface="Calibri"/>
                <a:cs typeface="Calibri"/>
                <a:sym typeface="Calibri"/>
              </a:rPr>
              <a:t>, </a:t>
            </a:r>
            <a:r>
              <a:rPr lang="fr-FR" sz="1400" b="1" dirty="0">
                <a:latin typeface="Calibri"/>
                <a:cs typeface="Calibri"/>
                <a:sym typeface="Calibri"/>
              </a:rPr>
              <a:t>TECHNOLOGIE SNIŽUJÍCÍ EMISE GHG A NH3</a:t>
            </a:r>
            <a:endParaRPr lang="cs-CZ" sz="1400" b="1" dirty="0">
              <a:latin typeface="Calibri"/>
              <a:cs typeface="Calibri"/>
              <a:sym typeface="Calibri"/>
            </a:endParaRPr>
          </a:p>
          <a:p>
            <a:pPr indent="-400050">
              <a:buSzPts val="2700"/>
              <a:buFont typeface="Calibri"/>
              <a:buChar char="•"/>
            </a:pPr>
            <a:r>
              <a:rPr lang="cs-CZ" sz="1400" b="1" dirty="0">
                <a:latin typeface="Calibri"/>
                <a:cs typeface="Calibri"/>
                <a:sym typeface="Calibri"/>
              </a:rPr>
              <a:t>Alokace na 1. kolo: 580,8 Mil. Kč</a:t>
            </a:r>
          </a:p>
          <a:p>
            <a:pPr indent="-400050">
              <a:buSzPts val="2700"/>
              <a:buFont typeface="Calibri"/>
              <a:buChar char="•"/>
            </a:pPr>
            <a:r>
              <a:rPr lang="cs-CZ" sz="1400" b="1" dirty="0">
                <a:latin typeface="Calibri"/>
                <a:cs typeface="Calibri"/>
                <a:sym typeface="Calibri"/>
              </a:rPr>
              <a:t>Celková alokace: 1,92 Mld. Kč</a:t>
            </a:r>
          </a:p>
          <a:p>
            <a:pPr marL="914400" lvl="1" indent="-29845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–"/>
            </a:pPr>
            <a:r>
              <a:rPr lang="cs-CZ" sz="1400" b="1" dirty="0">
                <a:latin typeface="Calibri"/>
                <a:cs typeface="Calibri"/>
                <a:sym typeface="Calibri"/>
              </a:rPr>
              <a:t>Oprávněný žadatel: musí být zemědělský podnikatel</a:t>
            </a:r>
          </a:p>
          <a:p>
            <a:pPr marL="914400" lvl="1" indent="-29845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–"/>
            </a:pPr>
            <a:r>
              <a:rPr lang="cs-CZ" sz="1400" b="1" dirty="0">
                <a:latin typeface="Calibri"/>
                <a:cs typeface="Calibri"/>
                <a:sym typeface="Calibri"/>
              </a:rPr>
              <a:t>Výše dotace: </a:t>
            </a:r>
          </a:p>
          <a:p>
            <a:pPr lvl="2" indent="-298450">
              <a:lnSpc>
                <a:spcPct val="106999"/>
              </a:lnSpc>
              <a:spcBef>
                <a:spcPts val="0"/>
              </a:spcBef>
              <a:buSzPts val="1100"/>
              <a:buFont typeface="Calibri"/>
              <a:buChar char="–"/>
            </a:pPr>
            <a:r>
              <a:rPr lang="cs-CZ" sz="1200" b="1" dirty="0">
                <a:latin typeface="Calibri"/>
                <a:cs typeface="Calibri"/>
                <a:sym typeface="Calibri"/>
              </a:rPr>
              <a:t>50 % způsobilých výdajů pro investice do rostlinné výroby a pro investice týkající se zemědělských bioplynových stanic</a:t>
            </a:r>
          </a:p>
          <a:p>
            <a:pPr lvl="2" indent="-298450">
              <a:lnSpc>
                <a:spcPct val="106999"/>
              </a:lnSpc>
              <a:spcBef>
                <a:spcPts val="0"/>
              </a:spcBef>
              <a:buSzPts val="1100"/>
              <a:buFont typeface="Calibri"/>
              <a:buChar char="–"/>
            </a:pPr>
            <a:r>
              <a:rPr lang="cs-CZ" sz="1200" b="1" dirty="0">
                <a:latin typeface="Calibri"/>
                <a:cs typeface="Calibri"/>
                <a:sym typeface="Calibri"/>
              </a:rPr>
              <a:t>60 % způsobilých výdajů pro investice do živočišné výroby</a:t>
            </a:r>
          </a:p>
          <a:p>
            <a:pPr marL="1073150" lvl="2" indent="0">
              <a:lnSpc>
                <a:spcPct val="106999"/>
              </a:lnSpc>
              <a:spcBef>
                <a:spcPts val="0"/>
              </a:spcBef>
              <a:buSzPts val="1100"/>
              <a:buNone/>
            </a:pPr>
            <a:endParaRPr lang="cs-CZ" sz="1200" b="1" dirty="0">
              <a:latin typeface="Calibri"/>
              <a:cs typeface="Calibri"/>
              <a:sym typeface="Calibri"/>
            </a:endParaRPr>
          </a:p>
          <a:p>
            <a:pPr marL="457200" lvl="2" indent="-400050">
              <a:buSzPts val="2700"/>
              <a:buFont typeface="Calibri"/>
              <a:buChar char="•"/>
            </a:pPr>
            <a:r>
              <a:rPr lang="cs-CZ" sz="1400" b="1" dirty="0">
                <a:latin typeface="Calibri"/>
                <a:cs typeface="Calibri"/>
                <a:sym typeface="Calibri"/>
              </a:rPr>
              <a:t>Způsobilé výdaje</a:t>
            </a:r>
            <a:endParaRPr lang="cs-CZ" sz="1200" b="1" dirty="0">
              <a:latin typeface="Calibri"/>
              <a:cs typeface="Calibri"/>
              <a:sym typeface="Calibri"/>
            </a:endParaRPr>
          </a:p>
          <a:p>
            <a:pPr lvl="1"/>
            <a:r>
              <a:rPr lang="cs-CZ" sz="1000" b="0" i="0" u="none" strike="noStrike" baseline="0" dirty="0">
                <a:latin typeface="GillSansMT"/>
              </a:rPr>
              <a:t>podpora technologií, které jsou nad rámec požadavků evropských a</a:t>
            </a:r>
          </a:p>
          <a:p>
            <a:pPr lvl="1"/>
            <a:r>
              <a:rPr lang="cs-CZ" sz="1000" b="0" i="0" u="none" strike="noStrike" baseline="0" dirty="0">
                <a:latin typeface="GillSansMT"/>
              </a:rPr>
              <a:t>národních právních předpisů a povedou k redukci emisí GHG a NH3</a:t>
            </a:r>
          </a:p>
          <a:p>
            <a:pPr lvl="1"/>
            <a:r>
              <a:rPr lang="cs-CZ" sz="1000" b="0" i="0" u="none" strike="noStrike" baseline="0" dirty="0">
                <a:latin typeface="GillSansMT"/>
              </a:rPr>
              <a:t>z rostlinné i živočišné výroby</a:t>
            </a:r>
          </a:p>
          <a:p>
            <a:pPr lvl="1"/>
            <a:r>
              <a:rPr lang="cs-CZ" sz="1000" b="0" i="0" u="none" strike="noStrike" baseline="0" dirty="0">
                <a:latin typeface="GillSansMT"/>
              </a:rPr>
              <a:t>technologie zlepšující mikroklima stájí</a:t>
            </a:r>
          </a:p>
        </p:txBody>
      </p:sp>
    </p:spTree>
    <p:extLst>
      <p:ext uri="{BB962C8B-B14F-4D97-AF65-F5344CB8AC3E}">
        <p14:creationId xmlns:p14="http://schemas.microsoft.com/office/powerpoint/2010/main" val="243368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E8705-AB98-4E70-8613-F666E4FD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DB184B-A0A5-4F30-97D7-EE3690D0D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cs-CZ" sz="1200" dirty="0">
                <a:latin typeface="GillSansMT"/>
              </a:rPr>
              <a:t>technologie snižující emise GHG a NH3 z živočišné výroby</a:t>
            </a:r>
          </a:p>
          <a:p>
            <a:pPr lvl="1">
              <a:lnSpc>
                <a:spcPct val="120000"/>
              </a:lnSpc>
            </a:pPr>
            <a:r>
              <a:rPr lang="cs-CZ" sz="1200" dirty="0">
                <a:latin typeface="GillSansMT"/>
              </a:rPr>
              <a:t>technologie přesného dávkování N a precizního zemědělství</a:t>
            </a:r>
          </a:p>
          <a:p>
            <a:pPr lvl="1">
              <a:lnSpc>
                <a:spcPct val="120000"/>
              </a:lnSpc>
            </a:pPr>
            <a:r>
              <a:rPr lang="cs-CZ" sz="1200" dirty="0">
                <a:latin typeface="GillSansMT"/>
              </a:rPr>
              <a:t>technologie aplikace organických a statkových hnojiv přímo do půdy</a:t>
            </a:r>
          </a:p>
          <a:p>
            <a:pPr lvl="1">
              <a:lnSpc>
                <a:spcPct val="120000"/>
              </a:lnSpc>
            </a:pPr>
            <a:r>
              <a:rPr lang="cs-CZ" sz="1200" dirty="0">
                <a:latin typeface="GillSansMT"/>
              </a:rPr>
              <a:t>technologie přímého setí do rostlinných zbytků</a:t>
            </a:r>
          </a:p>
          <a:p>
            <a:pPr lvl="1">
              <a:lnSpc>
                <a:spcPct val="120000"/>
              </a:lnSpc>
            </a:pPr>
            <a:r>
              <a:rPr lang="cs-CZ" sz="1200" dirty="0">
                <a:latin typeface="GillSansMT"/>
              </a:rPr>
              <a:t>zastřešení koncových skladů digestátu u zemědělských bioplynových stanic</a:t>
            </a:r>
          </a:p>
          <a:p>
            <a:pPr lvl="1">
              <a:lnSpc>
                <a:spcPct val="120000"/>
              </a:lnSpc>
            </a:pPr>
            <a:r>
              <a:rPr lang="cs-CZ" sz="1200" dirty="0">
                <a:latin typeface="GillSansMT"/>
              </a:rPr>
              <a:t>instalace pro akumulace bioplynu</a:t>
            </a:r>
            <a:endParaRPr lang="cs-CZ" sz="1200" dirty="0">
              <a:latin typeface="GillSansMT"/>
              <a:sym typeface="Calibri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235891-8DDD-425C-BEAD-17C49814A1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939143"/>
      </p:ext>
    </p:extLst>
  </p:cSld>
  <p:clrMapOvr>
    <a:masterClrMapping/>
  </p:clrMapOvr>
</p:sld>
</file>

<file path=ppt/theme/theme1.xml><?xml version="1.0" encoding="utf-8"?>
<a:theme xmlns:a="http://schemas.openxmlformats.org/drawingml/2006/main" name="CZ_Biom_2">
  <a:themeElements>
    <a:clrScheme name="Biom 1">
      <a:dk1>
        <a:srgbClr val="000000"/>
      </a:dk1>
      <a:lt1>
        <a:srgbClr val="FFFFFF"/>
      </a:lt1>
      <a:dk2>
        <a:srgbClr val="899C84"/>
      </a:dk2>
      <a:lt2>
        <a:srgbClr val="E2E5E5"/>
      </a:lt2>
      <a:accent1>
        <a:srgbClr val="799C27"/>
      </a:accent1>
      <a:accent2>
        <a:srgbClr val="DCCB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877</Words>
  <Application>Microsoft Office PowerPoint</Application>
  <PresentationFormat>Předvádění na obrazovce (16:9)</PresentationFormat>
  <Paragraphs>115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GillSansMT</vt:lpstr>
      <vt:lpstr>Calibri</vt:lpstr>
      <vt:lpstr>Roboto</vt:lpstr>
      <vt:lpstr>Open Sans</vt:lpstr>
      <vt:lpstr>CZ_Biom_2</vt:lpstr>
      <vt:lpstr>Dotace a další zdroje financování OZE   Seminář ASZ Adam Moravec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Dotace a další zdroje financování OZE   Seminář ASZ Adam Moravec </dc:title>
  <dc:creator>Adam Moravec</dc:creator>
  <cp:lastModifiedBy>Synková Marcela Ing.</cp:lastModifiedBy>
  <cp:revision>2</cp:revision>
  <dcterms:created xsi:type="dcterms:W3CDTF">2016-05-23T11:08:22Z</dcterms:created>
  <dcterms:modified xsi:type="dcterms:W3CDTF">2023-11-16T07:51:59Z</dcterms:modified>
</cp:coreProperties>
</file>