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3" r:id="rId4"/>
    <p:sldId id="262" r:id="rId5"/>
    <p:sldId id="272" r:id="rId6"/>
    <p:sldId id="276" r:id="rId7"/>
    <p:sldId id="275" r:id="rId8"/>
    <p:sldId id="274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61C"/>
    <a:srgbClr val="D6D139"/>
    <a:srgbClr val="D1CC35"/>
    <a:srgbClr val="B7C023"/>
    <a:srgbClr val="D2DA32"/>
    <a:srgbClr val="CEDF2D"/>
    <a:srgbClr val="CDE494"/>
    <a:srgbClr val="F4F6CA"/>
    <a:srgbClr val="ECE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101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4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63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4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5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54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85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19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46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408E-19BF-4B44-8331-FB766C3926F3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D982-2B33-428A-92FA-735B864E87A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4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62EA2EF-9C7F-FC09-F42F-C7E183E7D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3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A0979A-D456-4446-A545-7A330463D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txBody>
          <a:bodyPr anchor="ctr">
            <a:normAutofit/>
          </a:bodyPr>
          <a:lstStyle/>
          <a:p>
            <a:pPr algn="r"/>
            <a:br>
              <a:rPr lang="cs-CZ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Bioplynové stanice </a:t>
            </a:r>
            <a:br>
              <a:rPr lang="cs-CZ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organická hmota v půdě</a:t>
            </a:r>
            <a:br>
              <a:rPr lang="cs-CZ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cs-CZ" sz="44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Julie Dajčl, CZ Biom</a:t>
            </a:r>
            <a:endParaRPr lang="cs-CZ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DF6DF45-B104-BE85-3E72-ADF58900F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5445224"/>
            <a:ext cx="3672408" cy="12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CBF3542-FDAD-4E5B-A0EE-377FDC31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65126"/>
            <a:ext cx="10585176" cy="906326"/>
          </a:xfrm>
          <a:prstGeom prst="roundRect">
            <a:avLst/>
          </a:prstGeom>
          <a:solidFill>
            <a:srgbClr val="A6B61C"/>
          </a:solidFill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Digestát jako nástroj zvýšení odolnosti a úrodnosti půdy ve změně klimatu a snížení skládkovaného odpadu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D8A203-C1A5-411E-9050-605F7E29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81954"/>
            <a:ext cx="10873208" cy="4815398"/>
          </a:xfrm>
        </p:spPr>
        <p:txBody>
          <a:bodyPr>
            <a:normAutofit/>
          </a:bodyPr>
          <a:lstStyle/>
          <a:p>
            <a:pPr algn="ctr">
              <a:buClr>
                <a:srgbClr val="A6B61C"/>
              </a:buClr>
              <a:buNone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 	</a:t>
            </a:r>
            <a:r>
              <a:rPr lang="cs-CZ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Filozofie předcházení vzniku odpadů a přechod na cirkulární ekonomiku</a:t>
            </a:r>
          </a:p>
          <a:p>
            <a:pPr>
              <a:buClr>
                <a:srgbClr val="A6B61C"/>
              </a:buClr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opětovné zpracování bioodpadů</a:t>
            </a:r>
          </a:p>
          <a:p>
            <a:pPr>
              <a:buClr>
                <a:srgbClr val="A6B61C"/>
              </a:buClr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organické hnojivo</a:t>
            </a:r>
          </a:p>
          <a:p>
            <a:pPr>
              <a:buClr>
                <a:srgbClr val="A6B61C"/>
              </a:buClr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zvýšení kvality půdy</a:t>
            </a:r>
          </a:p>
          <a:p>
            <a:pPr>
              <a:buClr>
                <a:srgbClr val="A6B61C"/>
              </a:buClr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zvýšení retence vody</a:t>
            </a:r>
          </a:p>
          <a:p>
            <a:pPr>
              <a:buClr>
                <a:srgbClr val="A6B61C"/>
              </a:buClr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zvýšená odolnost proti erozi</a:t>
            </a:r>
          </a:p>
          <a:p>
            <a:pPr>
              <a:buClr>
                <a:srgbClr val="A6B61C"/>
              </a:buClr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nižší nebo žádná spotřeba minerálních hnojiv (NPKS)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5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E74C6-5E42-D0C4-EA31-3E72FC05EF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6B61C"/>
          </a:solidFill>
        </p:spPr>
        <p:txBody>
          <a:bodyPr>
            <a:no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Zákon č. 156/1998 Sb., o hnojivech, pomocných půdních látkách, rostlinných </a:t>
            </a:r>
            <a:r>
              <a:rPr lang="cs-CZ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biostimulantech</a:t>
            </a:r>
            <a:r>
              <a:rPr lang="cs-C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substrátech a o agrochemickém zkoušení zemědělských půd (zákon o hnojivech)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FC984-7E3C-D39A-7467-30B6070A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digestát organické hnojivo vzniklé anaerobní fermentací při výrobě bioplynu</a:t>
            </a:r>
          </a:p>
          <a:p>
            <a:r>
              <a:rPr lang="cs-CZ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digestáty smějí být používány na zemědělské půdě a lesních pozemcích pouze, pokud jsou registrovány podle tohoto zákona; to neplatí, jsou-li vyrobeny výhradně ze statkových hnojiv nebo krmiv.</a:t>
            </a:r>
          </a:p>
          <a:p>
            <a:r>
              <a:rPr lang="cs-CZ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DZES 4. Zapravení fugátu a digestátu do půdy podle DZES 4 (minimální pokryv půdy) musí nastat 24 hodin po aplikaci (s výjimkou řádkového přihnojování hadicovými aplikátory), zapravení separátu musí následovat do 48 hodin po aplikaci. Toto opatření snižuje ztráty amoniaku (NH3) </a:t>
            </a:r>
            <a:r>
              <a:rPr lang="cs-CZ" sz="2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volatilizací</a:t>
            </a:r>
            <a:r>
              <a:rPr lang="cs-CZ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ovzduší a tudíž zároveň umožňuje vyšší využití N pro tvorbu výnosu.</a:t>
            </a: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3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34DFF-0724-443F-8753-B36043BE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11233248" cy="975641"/>
          </a:xfrm>
          <a:prstGeom prst="roundRect">
            <a:avLst/>
          </a:prstGeom>
          <a:solidFill>
            <a:srgbClr val="A6B61C"/>
          </a:solidFill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Digestát jako hnojivo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F35177-99AB-40C1-98B7-1C4914C4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28952"/>
            <a:ext cx="11233248" cy="4288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zvýšený přísun organických látek v digestátech ze zdrojů mimo zemědělství </a:t>
            </a:r>
          </a:p>
          <a:p>
            <a:pPr lvl="1"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Spolu s hnojem a kejdou je vstupní substrát doplňován dalšími zdroji, jako jsou energetické plodiny, bioodpad, gastroodpad  nebo čistírenské kaly. 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nižší riziko ztrát N vyplavením ve srovnání s minerálními hnojivy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10t digestátu: 30-50 kg N, 3-10 kg P, 25-45 kg K, 16-22 kg Ca, 3-7 kg Mg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Zn: 311mg/kg, </a:t>
            </a:r>
            <a:r>
              <a:rPr lang="cs-CZ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</a:t>
            </a: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87,5 mg/kg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nově budovaných BPS vhodné rovnou plynotěsně zastřešit sklad digestátu</a:t>
            </a:r>
          </a:p>
        </p:txBody>
      </p:sp>
    </p:spTree>
    <p:extLst>
      <p:ext uri="{BB962C8B-B14F-4D97-AF65-F5344CB8AC3E}">
        <p14:creationId xmlns:p14="http://schemas.microsoft.com/office/powerpoint/2010/main" val="243412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34DFF-0724-443F-8753-B36043BE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6"/>
            <a:ext cx="11449272" cy="1047649"/>
          </a:xfrm>
          <a:prstGeom prst="roundRect">
            <a:avLst/>
          </a:prstGeom>
          <a:solidFill>
            <a:srgbClr val="A6B61C"/>
          </a:solidFill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Separace digestátu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F35177-99AB-40C1-98B7-1C4914C4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28952"/>
            <a:ext cx="11377264" cy="4288671"/>
          </a:xfrm>
        </p:spPr>
        <p:txBody>
          <a:bodyPr>
            <a:normAutofit fontScale="92500"/>
          </a:bodyPr>
          <a:lstStyle/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Samotný digestát lze rozdělit na separát (oddělenou tuhou část digestátu) a fugát (oddělenou kapalnou část) 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poměru cca 4-5:1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respektive 80 – 84 % fugátu a 16 – 20 % separátu</a:t>
            </a:r>
          </a:p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srovnání s klasickými statkovými hnojivy má tak digestát vzhledem k použitým surovinám poměrně vysoký celkový obsah dusíku (0,2 - 1 %), vyšší pH (7 – 8), nižší obsah uhlíku a sušinu pohybující se v rozmezí od 2 do 13 %.</a:t>
            </a:r>
          </a:p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Aplikace fugátu dosahuje srovnatelných výnosů jako při využití minerálních hnojiv</a:t>
            </a:r>
          </a:p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Separát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dodává půdě organické látky, podobnější účinkům hnoje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dvakrát více fosforu a hořčíku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lze využít jako podestýlku, nebo pro výrobu kompostu a dalších substrátů.</a:t>
            </a:r>
          </a:p>
        </p:txBody>
      </p:sp>
    </p:spTree>
    <p:extLst>
      <p:ext uri="{BB962C8B-B14F-4D97-AF65-F5344CB8AC3E}">
        <p14:creationId xmlns:p14="http://schemas.microsoft.com/office/powerpoint/2010/main" val="275202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34DFF-0724-443F-8753-B36043BE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6"/>
            <a:ext cx="11449272" cy="1047649"/>
          </a:xfrm>
          <a:prstGeom prst="roundRect">
            <a:avLst/>
          </a:prstGeom>
          <a:solidFill>
            <a:srgbClr val="A6B61C"/>
          </a:solidFill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Výhody aplikace digestátu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F35177-99AB-40C1-98B7-1C4914C4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28952"/>
            <a:ext cx="11377264" cy="4288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snížení zápachu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redukce patogenů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omezení klíčivosti semen plevelů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snížení žíravého účinku surové kejdy na plodiny</a:t>
            </a:r>
          </a:p>
          <a:p>
            <a:pPr>
              <a:lnSpc>
                <a:spcPct val="150000"/>
              </a:lnSpc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zachování žádoucích forem organického uhlíku (prekurzory humusových látek) a živin (P, K, N)</a:t>
            </a:r>
          </a:p>
        </p:txBody>
      </p:sp>
    </p:spTree>
    <p:extLst>
      <p:ext uri="{BB962C8B-B14F-4D97-AF65-F5344CB8AC3E}">
        <p14:creationId xmlns:p14="http://schemas.microsoft.com/office/powerpoint/2010/main" val="23003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34DFF-0724-443F-8753-B36043BE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6"/>
            <a:ext cx="11449272" cy="1047649"/>
          </a:xfrm>
          <a:prstGeom prst="roundRect">
            <a:avLst/>
          </a:prstGeom>
          <a:solidFill>
            <a:srgbClr val="A6B61C"/>
          </a:solidFill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Separace digestátu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F35177-99AB-40C1-98B7-1C4914C4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28952"/>
            <a:ext cx="11377264" cy="4288671"/>
          </a:xfrm>
        </p:spPr>
        <p:txBody>
          <a:bodyPr>
            <a:normAutofit lnSpcReduction="10000"/>
          </a:bodyPr>
          <a:lstStyle/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Digestát, fugát (tekutá složka separace)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hnojivo s rychle uvolnitelným dusíkem (C:N &lt;10, využitelný N = 60 %)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sušina digestátu 3-13 %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vysoká krátkodobá využitelnost N (55-70 % N-NH</a:t>
            </a:r>
            <a:r>
              <a:rPr lang="cs-CZ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+ 10-20 % z organického N do 1-2 měsíců)</a:t>
            </a:r>
          </a:p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Separát (tuhá složka separace)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hnojivo s pomalu uvolnitelným dusíkem (C:N &gt; 10, využitelný N = 30 %)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 13 % sušiny a min. obsah celkového N 0,5 %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náhrada hnoje, zlepšení půdních vlastností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nižší přístupnost N (35-40 % N-NH</a:t>
            </a:r>
            <a:r>
              <a:rPr lang="cs-CZ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2 x více P a Mg než v digestátu (cca 0,2 %)</a:t>
            </a:r>
          </a:p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Fugát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náhrada minerálních hnojiv</a:t>
            </a:r>
          </a:p>
          <a:p>
            <a:pPr lvl="1">
              <a:buClr>
                <a:srgbClr val="A6B61C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3 % sušiny a min. obsah celkového N 0,1 %</a:t>
            </a: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A6B61C"/>
              </a:buClr>
              <a:buFont typeface="Wingdings" panose="05000000000000000000" pitchFamily="2" charset="2"/>
              <a:buChar char="ü"/>
            </a:pP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E74C6-5E42-D0C4-EA31-3E72FC05EF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6B61C"/>
          </a:solidFill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Hnojení digestátem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FC984-7E3C-D39A-7467-30B6070A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Ekonomika a technologie aplikace je stejná</a:t>
            </a:r>
          </a:p>
          <a:p>
            <a:pPr lvl="1">
              <a:lnSpc>
                <a:spcPct val="200000"/>
              </a:lnSpc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případě digestátu a fugátu jako hnojení kejdou</a:t>
            </a:r>
          </a:p>
          <a:p>
            <a:pPr lvl="1">
              <a:lnSpc>
                <a:spcPct val="200000"/>
              </a:lnSpc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případě separátu jako hnojem či kompostem</a:t>
            </a:r>
          </a:p>
        </p:txBody>
      </p:sp>
    </p:spTree>
    <p:extLst>
      <p:ext uri="{BB962C8B-B14F-4D97-AF65-F5344CB8AC3E}">
        <p14:creationId xmlns:p14="http://schemas.microsoft.com/office/powerpoint/2010/main" val="16338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6066107-5D18-904E-E87E-2698FF1AB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3" b="12573"/>
          <a:stretch/>
        </p:blipFill>
        <p:spPr>
          <a:xfrm>
            <a:off x="-15931" y="0"/>
            <a:ext cx="12223862" cy="6858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2A0979A-D456-4446-A545-7A330463D6BB}"/>
              </a:ext>
            </a:extLst>
          </p:cNvPr>
          <p:cNvSpPr txBox="1">
            <a:spLocks/>
          </p:cNvSpPr>
          <p:nvPr/>
        </p:nvSpPr>
        <p:spPr>
          <a:xfrm>
            <a:off x="-15932" y="0"/>
            <a:ext cx="12207931" cy="6858000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Děkuji Vám </a:t>
            </a:r>
          </a:p>
          <a:p>
            <a:r>
              <a:rPr lang="cs-CZ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za pozornost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6317428-33AE-F685-7D2C-7FB48EB7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688498"/>
            <a:ext cx="5040560" cy="16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7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602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SemiBold</vt:lpstr>
      <vt:lpstr>Wingdings</vt:lpstr>
      <vt:lpstr>Motiv Office</vt:lpstr>
      <vt:lpstr> Bioplynové stanice  a organická hmota v půdě Julie Dajčl, CZ Biom</vt:lpstr>
      <vt:lpstr>Digestát jako nástroj zvýšení odolnosti a úrodnosti půdy ve změně klimatu a snížení skládkovaného odpadu</vt:lpstr>
      <vt:lpstr>Zákon č. 156/1998 Sb., o hnojivech, pomocných půdních látkách, rostlinných biostimulantech a substrátech a o agrochemickém zkoušení zemědělských půd (zákon o hnojivech)</vt:lpstr>
      <vt:lpstr>Digestát jako hnojivo</vt:lpstr>
      <vt:lpstr>Separace digestátu</vt:lpstr>
      <vt:lpstr>Výhody aplikace digestátu</vt:lpstr>
      <vt:lpstr>Separace digestátu</vt:lpstr>
      <vt:lpstr>Hnojení digestátem v praxi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Dajčl Julie</dc:creator>
  <cp:lastModifiedBy>Julie Dajčl</cp:lastModifiedBy>
  <cp:revision>126</cp:revision>
  <dcterms:created xsi:type="dcterms:W3CDTF">2020-02-26T08:33:36Z</dcterms:created>
  <dcterms:modified xsi:type="dcterms:W3CDTF">2022-11-14T15:11:44Z</dcterms:modified>
</cp:coreProperties>
</file>