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4" r:id="rId2"/>
    <p:sldId id="270" r:id="rId3"/>
    <p:sldId id="287" r:id="rId4"/>
    <p:sldId id="315" r:id="rId5"/>
    <p:sldId id="288" r:id="rId6"/>
    <p:sldId id="297" r:id="rId7"/>
    <p:sldId id="299" r:id="rId8"/>
    <p:sldId id="300" r:id="rId9"/>
    <p:sldId id="305" r:id="rId10"/>
    <p:sldId id="306" r:id="rId11"/>
    <p:sldId id="262" r:id="rId12"/>
    <p:sldId id="271" r:id="rId13"/>
    <p:sldId id="312" r:id="rId14"/>
    <p:sldId id="314" r:id="rId15"/>
    <p:sldId id="277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1729" userDrawn="1">
          <p15:clr>
            <a:srgbClr val="A4A3A4"/>
          </p15:clr>
        </p15:guide>
        <p15:guide id="4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B00"/>
    <a:srgbClr val="DF062D"/>
    <a:srgbClr val="DA092F"/>
    <a:srgbClr val="D9092E"/>
    <a:srgbClr val="DB082F"/>
    <a:srgbClr val="DB1134"/>
    <a:srgbClr val="E31D3C"/>
    <a:srgbClr val="61AD2D"/>
    <a:srgbClr val="00B0F0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58" y="62"/>
      </p:cViewPr>
      <p:guideLst>
        <p:guide orient="horz" pos="1321"/>
        <p:guide pos="3863"/>
        <p:guide orient="horz" pos="1729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9E881D4-042D-4FB6-A89A-CB85E52395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1C3703-183C-40F6-9646-68FD6873EB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E9A50-FA9D-43D3-9C92-82542E646CE7}" type="datetimeFigureOut">
              <a:rPr lang="de-DE" smtClean="0"/>
              <a:t>15.11.2022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C1C576-97F9-4CBD-BA6E-D26FF69B00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2F77B8-E3A3-4AA3-B585-FF05525F9F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AFDBB-584B-4F22-8519-A9C2A4ED7B67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1268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3BFF9-D99A-409B-AD76-2B0B437EC84C}" type="datetimeFigureOut">
              <a:rPr lang="de-DE" smtClean="0"/>
              <a:t>15.11.2022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66908-DF3A-4A7D-861E-EA586465457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5464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6E5F7-D38C-4CCE-923D-372B4625A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0114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668C044-05EB-4D76-99CE-88C7D93FF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9789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3662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74223-0CE4-4A6F-BFB1-BC439357E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C0B9401-EB7C-475B-BA7C-5C7D4F751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975" y="182562"/>
            <a:ext cx="109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AF114E-8A51-4919-8D2C-2891373358E3}" type="datetime1">
              <a:rPr lang="de-DE" smtClean="0"/>
              <a:t>15.11.2022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DD9214A0-2CCE-4265-80D4-3490144DC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4700" y="182562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33EC366A-A9B3-48BD-8493-2AE41E984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1425" y="187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DD8F25-CECE-4DDC-AE07-B28CD2C7AA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EFFCFFE5-BD00-4E29-A74F-A9FA964C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26" y="502789"/>
            <a:ext cx="7061200" cy="843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459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39109-C75A-4238-989B-2FF538DA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FE8D9F-4B09-4421-860B-F9CAC87C4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30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CB86668-BF31-4D15-8CE8-9C5EAE986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182562"/>
            <a:ext cx="109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B7434F-666B-4EEA-8C7B-3EADCE42710B}" type="datetime1">
              <a:rPr lang="de-DE" smtClean="0"/>
              <a:t>15.11.2022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741C7D5-A9B6-49B5-90F9-05ECC1D32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4700" y="182562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95C83FC-1965-4AF3-A887-125149290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0197" y="187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DD8F25-CECE-4DDC-AE07-B28CD2C7AAE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54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F6164-4229-4708-B8C8-E64C7EEE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26" y="668498"/>
            <a:ext cx="7321550" cy="530224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E4FA2A-97FF-4C2D-ACE4-B5F797F4B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975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C2CC10-D714-4675-89EA-7EC2B1DD5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915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C6706D-F224-4EE1-B9D6-7EF4ABF5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B28588-D247-4992-90AA-B38EF31E4193}" type="datetime1">
              <a:rPr lang="de-DE" smtClean="0"/>
              <a:t>15.11.2022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EF7299-61E3-4B58-8B5B-ED616F41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36616B-EA35-46AE-BB36-7FDAD592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DD8F25-CECE-4DDC-AE07-B28CD2C7AAE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402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B3C198-BB9C-45F4-9E6C-D4E280003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038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5E4655-DC70-46E8-AA27-C22887E7D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03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8D7AA0-420A-40C5-AF70-6F8F38612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0715" y="1681163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F3DF43-1EDF-47D5-AAE4-DD750F02E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1190" y="2505075"/>
            <a:ext cx="5183188" cy="368458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C40012C-A976-49B6-86D0-C301C274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CF8A-6622-4173-A6E2-7CDCD9E75831}" type="datetime1">
              <a:rPr lang="de-DE" smtClean="0"/>
              <a:t>15.11.2022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134A2E-C400-471C-902E-5D668993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FEE0CCD-831C-4187-9CD6-FB12C4E2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8F25-CECE-4DDC-AE07-B28CD2C7AAE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8CF99DF9-ED1A-4A20-B168-56381894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26" y="502789"/>
            <a:ext cx="7061200" cy="843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0251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3FFD29-C42D-41C0-8450-D216C94D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59CF-5E2C-402F-BAE7-4C933744F26D}" type="datetime1">
              <a:rPr lang="de-DE" smtClean="0"/>
              <a:t>15.11.2022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0148C7-100F-4FBE-A9F6-86FC010E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250614-9C54-48F4-BD75-596403F5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8F25-CECE-4DDC-AE07-B28CD2C7AAE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A897A820-57EA-4CFE-95B2-CBDF2669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26" y="502789"/>
            <a:ext cx="7061200" cy="843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2456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A379467-3761-46B9-8732-C87B3D9E7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Folie </a:t>
            </a:r>
            <a:fld id="{5CD3242D-58BB-4D42-AE41-A1EFB95C0F4B}" type="slidenum">
              <a:pPr lvl="0"/>
              <a:t>‹#›</a:t>
            </a:fld>
            <a:r>
              <a:rPr lang="de-DE" dirty="0"/>
              <a:t> von , </a:t>
            </a:r>
            <a:fld id="{1D69FE62-2044-40A1-B8D7-EFD5DDDAB812}" type="datetime1">
              <a:rPr lang="de-DE"/>
              <a:pPr lvl="0"/>
              <a:t>15.11.2022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EA655C-DF88-4F36-ADF1-233A430865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3" y="1604399"/>
            <a:ext cx="11068918" cy="3977254"/>
          </a:xfrm>
        </p:spPr>
        <p:txBody>
          <a:bodyPr lIns="0" tIns="0" rIns="0" bIns="0">
            <a:normAutofit/>
          </a:bodyPr>
          <a:lstStyle>
            <a:lvl1pPr hangingPunct="0">
              <a:spcBef>
                <a:spcPts val="1714"/>
              </a:spcBef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A843EBB3-CAEF-40F2-B8DC-B620A22F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182562"/>
            <a:ext cx="1092200" cy="365125"/>
          </a:xfrm>
        </p:spPr>
        <p:txBody>
          <a:bodyPr/>
          <a:lstStyle/>
          <a:p>
            <a:fld id="{E56504B8-9EC8-4467-85E1-DB63253ED494}" type="datetime1">
              <a:rPr lang="de-DE" smtClean="0"/>
              <a:t>15.11.2022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625354B3-6154-452F-BDBB-881756C1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4700" y="182562"/>
            <a:ext cx="58293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19AD435-C781-41D8-94F7-BD1CA6E48A63}"/>
              </a:ext>
            </a:extLst>
          </p:cNvPr>
          <p:cNvSpPr txBox="1"/>
          <p:nvPr userDrawn="1"/>
        </p:nvSpPr>
        <p:spPr>
          <a:xfrm>
            <a:off x="561974" y="6243196"/>
            <a:ext cx="1105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n-GB" sz="9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agriKomp GmbH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Energiepark 2 | 91732 Merkendorf | Germany | 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Managing </a:t>
            </a:r>
            <a:r>
              <a:rPr lang="en-US" sz="90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directors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Robert Bugar, Frank Seeger |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Registered office of the company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Merkendorf | Amtsgericht Ansbach, HRB 3120 | </a:t>
            </a:r>
            <a:br>
              <a:rPr lang="de-DE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VAT ID: DE812988687 |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Specialist company according to WHG 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Member of Fachverband Biogas e. V.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Certified acc. ISO 9001 | https://agrikomp.com/privacy-policy</a:t>
            </a:r>
            <a:endParaRPr lang="de-DE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A60AFF37-452E-4FC7-82F0-B8F4B785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26" y="502789"/>
            <a:ext cx="7061200" cy="843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906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A379467-3761-46B9-8732-C87B3D9E7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Folie </a:t>
            </a:r>
            <a:fld id="{5CD3242D-58BB-4D42-AE41-A1EFB95C0F4B}" type="slidenum">
              <a:pPr lvl="0"/>
              <a:t>‹#›</a:t>
            </a:fld>
            <a:r>
              <a:rPr lang="de-DE" dirty="0"/>
              <a:t> von , </a:t>
            </a:r>
            <a:fld id="{1D69FE62-2044-40A1-B8D7-EFD5DDDAB812}" type="datetime1">
              <a:rPr lang="de-DE"/>
              <a:pPr lvl="0"/>
              <a:t>15.11.2022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EA655C-DF88-4F36-ADF1-233A430865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8626" y="1604399"/>
            <a:ext cx="11061155" cy="3977254"/>
          </a:xfrm>
        </p:spPr>
        <p:txBody>
          <a:bodyPr lIns="0" tIns="0" rIns="0" bIns="0">
            <a:normAutofit/>
          </a:bodyPr>
          <a:lstStyle>
            <a:lvl1pPr hangingPunct="0">
              <a:spcBef>
                <a:spcPts val="1714"/>
              </a:spcBef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A843EBB3-CAEF-40F2-B8DC-B620A22F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626" y="182562"/>
            <a:ext cx="1092200" cy="365125"/>
          </a:xfrm>
        </p:spPr>
        <p:txBody>
          <a:bodyPr/>
          <a:lstStyle/>
          <a:p>
            <a:fld id="{9692BCBF-2CD0-46CC-920C-15F6D99B436A}" type="datetime1">
              <a:rPr lang="de-DE" smtClean="0"/>
              <a:t>15.11.2022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625354B3-6154-452F-BDBB-881756C1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4700" y="182562"/>
            <a:ext cx="58293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19AD435-C781-41D8-94F7-BD1CA6E48A63}"/>
              </a:ext>
            </a:extLst>
          </p:cNvPr>
          <p:cNvSpPr txBox="1"/>
          <p:nvPr userDrawn="1"/>
        </p:nvSpPr>
        <p:spPr>
          <a:xfrm>
            <a:off x="561974" y="6243196"/>
            <a:ext cx="1105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n-GB" sz="9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agriKomp GmbH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Energiepark 2 | 91732 Merkendorf | Deutschland | 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Geschäftsführer: Robert Bugar, Frank Seeger | </a:t>
            </a:r>
            <a:r>
              <a:rPr lang="de-DE" sz="90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Sitz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Merkendorf | Amtsgericht Ansbach, HRB 3120 | </a:t>
            </a:r>
            <a:br>
              <a:rPr lang="de-DE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USt. ID: DE812988687 |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Fachbetrieb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nach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WHG 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Mitglied im Fachverband Biogas e. V.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lang="de-DE" sz="90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Zertifiziert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90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nach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ISO 9001 | agrikomp.com/de/datenschutz</a:t>
            </a:r>
            <a:endParaRPr lang="de-DE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C1F7DFEB-8217-496C-BE22-361782C4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26" y="502789"/>
            <a:ext cx="7061200" cy="843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3188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7B252-234E-437C-9BCB-379BE884F520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20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4D9FB05-CE1E-48D7-9B7D-52DEB9419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26" y="502789"/>
            <a:ext cx="7061200" cy="843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BB12C7-A23B-43D8-A7CF-205B09A9F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5" y="1825625"/>
            <a:ext cx="110319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654E42-0D88-4E65-A7EC-AEF31F27C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8626" y="182562"/>
            <a:ext cx="109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2D3069-4FB0-4096-9DA4-B2EFA1284199}" type="datetime1">
              <a:rPr lang="de-DE" smtClean="0"/>
              <a:t>15.11.2022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39B207-014C-4390-8EDA-F36C5B2F4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6114" y="182562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D3B3BD-4BE9-45F4-936E-43D31A612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0703" y="187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DD8F25-CECE-4DDC-AE07-B28CD2C7AAE0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AAD5CC-9CBB-479C-8C01-AA6E0A838B0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1808" y="537832"/>
            <a:ext cx="3669551" cy="6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6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2" r:id="rId8"/>
    <p:sldLayoutId id="214748366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>
          <p15:clr>
            <a:srgbClr val="F26B43"/>
          </p15:clr>
        </p15:guide>
        <p15:guide id="2" pos="7310">
          <p15:clr>
            <a:srgbClr val="F26B43"/>
          </p15:clr>
        </p15:guide>
        <p15:guide id="3" pos="3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agrikomp.cz/" TargetMode="External"/><Relationship Id="rId4" Type="http://schemas.openxmlformats.org/officeDocument/2006/relationships/hyperlink" Target="mailto:o.fric@agrikomp.cz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21B8A-2747-4706-834B-CBEC511AE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76819" y="3552884"/>
            <a:ext cx="9144000" cy="891903"/>
          </a:xfrm>
        </p:spPr>
        <p:txBody>
          <a:bodyPr>
            <a:normAutofit/>
          </a:bodyPr>
          <a:lstStyle/>
          <a:p>
            <a:r>
              <a:rPr lang="cs-CZ" dirty="0"/>
              <a:t>Efektivní bioplynové stanice</a:t>
            </a:r>
            <a:endParaRPr lang="de-DE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B8D1A1E-D362-E350-AC1E-5227C41B4FCF}"/>
              </a:ext>
            </a:extLst>
          </p:cNvPr>
          <p:cNvSpPr txBox="1">
            <a:spLocks noChangeArrowheads="1"/>
          </p:cNvSpPr>
          <p:nvPr/>
        </p:nvSpPr>
        <p:spPr>
          <a:xfrm>
            <a:off x="286996" y="5301326"/>
            <a:ext cx="4029186" cy="128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sz="2000" i="1"/>
              <a:t>Ing. Ondřej Frič </a:t>
            </a:r>
            <a:br>
              <a:rPr lang="cs-CZ" sz="2000" i="1"/>
            </a:br>
            <a:r>
              <a:rPr lang="cs-CZ" sz="2000" i="1"/>
              <a:t>vedoucí obchodu </a:t>
            </a:r>
            <a:br>
              <a:rPr lang="cs-CZ" sz="2000" i="1"/>
            </a:br>
            <a:r>
              <a:rPr lang="cs-CZ" sz="2000" i="1"/>
              <a:t>agriKomp Bohemia</a:t>
            </a:r>
            <a:endParaRPr lang="cs-CZ" sz="2000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4B815E-A200-FE00-438B-4A11D0618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288" y="550785"/>
            <a:ext cx="4652712" cy="6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6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20965EE-4396-4CCA-B968-CA8661825E2E}"/>
              </a:ext>
            </a:extLst>
          </p:cNvPr>
          <p:cNvGrpSpPr/>
          <p:nvPr/>
        </p:nvGrpSpPr>
        <p:grpSpPr>
          <a:xfrm>
            <a:off x="5799224" y="1514456"/>
            <a:ext cx="6532699" cy="4660085"/>
            <a:chOff x="5199694" y="1283515"/>
            <a:chExt cx="6532699" cy="4660085"/>
          </a:xfrm>
        </p:grpSpPr>
        <p:pic>
          <p:nvPicPr>
            <p:cNvPr id="4" name="Grafik 3" descr="Ein Bild, das Spielzeug enthält.&#10;&#10;Automatisch generierte Beschreibung">
              <a:extLst>
                <a:ext uri="{FF2B5EF4-FFF2-40B4-BE49-F238E27FC236}">
                  <a16:creationId xmlns:a16="http://schemas.microsoft.com/office/drawing/2014/main" id="{3E4C6A1C-39A6-483D-B6EC-DDFB5AE98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9694" y="2009971"/>
              <a:ext cx="6532699" cy="3933629"/>
            </a:xfrm>
            <a:prstGeom prst="rect">
              <a:avLst/>
            </a:prstGeom>
          </p:spPr>
        </p:pic>
        <p:pic>
          <p:nvPicPr>
            <p:cNvPr id="17" name="Grafik 16" descr="Ein Bild, das Text, ClipArt enthält.&#10;&#10;Automatisch generierte Beschreibung">
              <a:extLst>
                <a:ext uri="{FF2B5EF4-FFF2-40B4-BE49-F238E27FC236}">
                  <a16:creationId xmlns:a16="http://schemas.microsoft.com/office/drawing/2014/main" id="{ACD6D9D5-67B7-4857-A972-B25923593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95729" y="1283515"/>
              <a:ext cx="805987" cy="10866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8EFBB85F-D45C-460C-B80E-539D13AB6B4A}"/>
                </a:ext>
              </a:extLst>
            </p:cNvPr>
            <p:cNvSpPr/>
            <p:nvPr/>
          </p:nvSpPr>
          <p:spPr>
            <a:xfrm>
              <a:off x="9739349" y="5543550"/>
              <a:ext cx="1230628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 – 265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kW</a:t>
              </a:r>
              <a:r>
                <a:rPr lang="en-US" sz="1200" baseline="-25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</a:t>
              </a:r>
              <a:endPara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2A73730-5C9D-41C6-82A7-42248CBF0926}"/>
              </a:ext>
            </a:extLst>
          </p:cNvPr>
          <p:cNvGrpSpPr/>
          <p:nvPr/>
        </p:nvGrpSpPr>
        <p:grpSpPr>
          <a:xfrm>
            <a:off x="466632" y="2427421"/>
            <a:ext cx="5672913" cy="2508379"/>
            <a:chOff x="277922" y="3803641"/>
            <a:chExt cx="5672913" cy="2508379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38C834A0-B4C0-4369-8C52-BF4A5A173680}"/>
                </a:ext>
              </a:extLst>
            </p:cNvPr>
            <p:cNvSpPr/>
            <p:nvPr/>
          </p:nvSpPr>
          <p:spPr>
            <a:xfrm>
              <a:off x="533726" y="3803641"/>
              <a:ext cx="5417109" cy="2508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základem jsou nejnovější motory </a:t>
              </a:r>
              <a: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Scania </a:t>
              </a:r>
            </a:p>
            <a:p>
              <a:pPr>
                <a:lnSpc>
                  <a:spcPct val="150000"/>
                </a:lnSpc>
              </a:pPr>
              <a:r>
                <a:rPr lang="cs-CZ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elektrická účinnost až</a:t>
              </a:r>
              <a:r>
                <a:rPr lang="de-DE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43 %</a:t>
              </a:r>
            </a:p>
            <a:p>
              <a:pPr>
                <a:spcBef>
                  <a:spcPts val="600"/>
                </a:spcBef>
              </a:pP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optimalizovaný hydraulický systém pro flexibilní provoz</a:t>
              </a: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266700" algn="l"/>
                </a:tabLst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- </a:t>
              </a: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nově vyvinutý píst</a:t>
              </a: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266700" algn="l"/>
                </a:tabLst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- </a:t>
              </a: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předkomora s chladicími žebry</a:t>
              </a: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266700" algn="l"/>
                </a:tabLst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- </a:t>
              </a: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speciální zapalovací svíčky</a:t>
              </a: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266700" algn="l"/>
                </a:tabLst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- </a:t>
              </a: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modifikované turbodmychadlo</a:t>
              </a: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garance dodávky náhradních dílů</a:t>
              </a: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F3315AD-CB54-492C-8480-A041376EA31D}"/>
                </a:ext>
              </a:extLst>
            </p:cNvPr>
            <p:cNvGrpSpPr/>
            <p:nvPr/>
          </p:nvGrpSpPr>
          <p:grpSpPr>
            <a:xfrm>
              <a:off x="277922" y="3977354"/>
              <a:ext cx="284628" cy="2229526"/>
              <a:chOff x="277922" y="3977354"/>
              <a:chExt cx="284628" cy="2229526"/>
            </a:xfrm>
          </p:grpSpPr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7C85C55B-BBD5-49C9-84B1-F719C66CE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1944" y="3977354"/>
                <a:ext cx="200606" cy="203175"/>
              </a:xfrm>
              <a:prstGeom prst="rect">
                <a:avLst/>
              </a:prstGeom>
            </p:spPr>
          </p:pic>
          <p:pic>
            <p:nvPicPr>
              <p:cNvPr id="30" name="Grafik 29">
                <a:extLst>
                  <a:ext uri="{FF2B5EF4-FFF2-40B4-BE49-F238E27FC236}">
                    <a16:creationId xmlns:a16="http://schemas.microsoft.com/office/drawing/2014/main" id="{E4502554-703C-4921-B36A-CFB0DB4F8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1944" y="4315358"/>
                <a:ext cx="200606" cy="203175"/>
              </a:xfrm>
              <a:prstGeom prst="rect">
                <a:avLst/>
              </a:prstGeom>
            </p:spPr>
          </p:pic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81C025B8-2D42-4C39-AB3E-DB6181B822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1944" y="4688202"/>
                <a:ext cx="200606" cy="203175"/>
              </a:xfrm>
              <a:prstGeom prst="rect">
                <a:avLst/>
              </a:prstGeom>
            </p:spPr>
          </p:pic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91DBEED6-E361-47A1-817E-59CF93760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7922" y="6003705"/>
                <a:ext cx="200606" cy="203175"/>
              </a:xfrm>
              <a:prstGeom prst="rect">
                <a:avLst/>
              </a:prstGeom>
            </p:spPr>
          </p:pic>
        </p:grpSp>
      </p:grpSp>
      <p:pic>
        <p:nvPicPr>
          <p:cNvPr id="35" name="Grafik 34" descr="Ein Bild, das Text enthält.&#10;&#10;Automatisch generierte Beschreibung">
            <a:extLst>
              <a:ext uri="{FF2B5EF4-FFF2-40B4-BE49-F238E27FC236}">
                <a16:creationId xmlns:a16="http://schemas.microsoft.com/office/drawing/2014/main" id="{1233E861-A09B-4D8F-BC48-1F383DF416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196" y="561735"/>
            <a:ext cx="3677549" cy="62205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9BD8BA4-B467-471D-83F3-25BC698AB5EC}"/>
              </a:ext>
            </a:extLst>
          </p:cNvPr>
          <p:cNvSpPr txBox="1"/>
          <p:nvPr/>
        </p:nvSpPr>
        <p:spPr>
          <a:xfrm>
            <a:off x="441957" y="683459"/>
            <a:ext cx="7987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E31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BGA 136 ETA –</a:t>
            </a:r>
            <a:r>
              <a:rPr lang="cs-CZ" sz="2400" b="1" dirty="0">
                <a:solidFill>
                  <a:srgbClr val="E31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kogenerační jednotka 265 </a:t>
            </a:r>
            <a:r>
              <a:rPr lang="cs-CZ" sz="2400" b="1" dirty="0" err="1">
                <a:solidFill>
                  <a:srgbClr val="E31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cs-CZ" sz="2400" b="1" baseline="-25000" dirty="0" err="1">
                <a:solidFill>
                  <a:srgbClr val="E31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cs-CZ" sz="2400" b="1" baseline="-25000" dirty="0">
                <a:solidFill>
                  <a:srgbClr val="E31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400" b="1" baseline="-25000" dirty="0">
              <a:solidFill>
                <a:srgbClr val="E31D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nejprodávanější v portfoliu 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76E4D5-8687-3463-3FDD-C8F60C20A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8409" y="500944"/>
            <a:ext cx="4003591" cy="7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4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9697" y="255042"/>
            <a:ext cx="5832605" cy="1143000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B3C0986-68A2-CB66-A2EA-61CD5CD5B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49" y="2660922"/>
            <a:ext cx="5631832" cy="375455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E2F3205-4231-3B71-4150-35A784DB2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98" y="1131295"/>
            <a:ext cx="11085006" cy="4354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/>
              <a:t>agriPure</a:t>
            </a:r>
            <a:r>
              <a:rPr lang="cs-CZ" sz="2000" b="1" dirty="0"/>
              <a:t> 2.0 125 Nm</a:t>
            </a:r>
            <a:r>
              <a:rPr lang="cs-CZ" sz="2000" b="1" baseline="30000" dirty="0"/>
              <a:t>3</a:t>
            </a:r>
            <a:r>
              <a:rPr lang="cs-CZ" sz="2000" b="1" dirty="0"/>
              <a:t>/h, </a:t>
            </a:r>
            <a:r>
              <a:rPr lang="cs-CZ" sz="2000" b="1" dirty="0" err="1"/>
              <a:t>agriPure</a:t>
            </a:r>
            <a:r>
              <a:rPr lang="cs-CZ" sz="2000" b="1" dirty="0"/>
              <a:t> </a:t>
            </a:r>
            <a:r>
              <a:rPr lang="cs-CZ" sz="2000" b="1" dirty="0" err="1"/>
              <a:t>Cube</a:t>
            </a:r>
            <a:r>
              <a:rPr lang="cs-CZ" sz="2000" b="1" dirty="0"/>
              <a:t> 135 Nm</a:t>
            </a:r>
            <a:r>
              <a:rPr lang="cs-CZ" sz="2000" b="1" baseline="30000" dirty="0"/>
              <a:t>3</a:t>
            </a:r>
            <a:r>
              <a:rPr lang="cs-CZ" sz="2000" b="1" dirty="0"/>
              <a:t>/h</a:t>
            </a:r>
            <a:br>
              <a:rPr lang="cs-CZ" sz="1400" dirty="0"/>
            </a:br>
            <a:endParaRPr lang="cs-CZ" sz="1200" dirty="0"/>
          </a:p>
          <a:p>
            <a:pPr marL="0" indent="0">
              <a:lnSpc>
                <a:spcPct val="124000"/>
              </a:lnSpc>
              <a:buNone/>
            </a:pPr>
            <a:r>
              <a:rPr lang="cs-CZ" sz="1200" b="1" dirty="0"/>
              <a:t>Systém </a:t>
            </a:r>
            <a:r>
              <a:rPr lang="cs-CZ" sz="1200" b="1" dirty="0" err="1"/>
              <a:t>agriPure</a:t>
            </a:r>
            <a:r>
              <a:rPr lang="cs-CZ" sz="1200" b="1" dirty="0"/>
              <a:t>® představuje komplexní řešení pro anaerobní fermentaci a zušlechťování bioplynu</a:t>
            </a:r>
            <a:r>
              <a:rPr lang="cs-CZ" sz="1200" dirty="0"/>
              <a:t>: </a:t>
            </a:r>
            <a:br>
              <a:rPr lang="cs-CZ" sz="1200" dirty="0"/>
            </a:br>
            <a:r>
              <a:rPr lang="cs-CZ" sz="1200" dirty="0"/>
              <a:t>od bioplynových stanic přes úpravu bioplynu až po systémy zušlechťování bioplynu. </a:t>
            </a:r>
            <a:r>
              <a:rPr lang="cs-CZ" sz="1200" b="1" dirty="0"/>
              <a:t>Proces zušlechťování bioplynu přeměňuje bioplyn získaný anaerobní fermentací pomocí speciálních membrán na biometan. </a:t>
            </a:r>
            <a:br>
              <a:rPr lang="cs-CZ" sz="1200" b="1" dirty="0"/>
            </a:br>
            <a:br>
              <a:rPr lang="cs-CZ" sz="1200" dirty="0"/>
            </a:br>
            <a:r>
              <a:rPr lang="cs-CZ" sz="1200" dirty="0"/>
              <a:t>Čištění a úprava bioplynu probíhá v několika krocích.</a:t>
            </a:r>
            <a:br>
              <a:rPr lang="cs-CZ" sz="1200" dirty="0"/>
            </a:br>
            <a:r>
              <a:rPr lang="cs-CZ" sz="1200" b="1" dirty="0"/>
              <a:t>Bioplyn je poté stlačován a proudí přes membrány, </a:t>
            </a:r>
            <a:br>
              <a:rPr lang="cs-CZ" sz="1200" b="1" dirty="0"/>
            </a:br>
            <a:r>
              <a:rPr lang="cs-CZ" sz="1200" b="1" dirty="0"/>
              <a:t>které odlučují metan </a:t>
            </a:r>
            <a:r>
              <a:rPr lang="cs-CZ" sz="1200" dirty="0"/>
              <a:t>(CH</a:t>
            </a:r>
            <a:r>
              <a:rPr lang="cs-CZ" sz="1200" baseline="-25000" dirty="0"/>
              <a:t>4</a:t>
            </a:r>
            <a:r>
              <a:rPr lang="cs-CZ" sz="1200" dirty="0"/>
              <a:t>) a </a:t>
            </a:r>
            <a:r>
              <a:rPr lang="cs-CZ" sz="1200" b="1" dirty="0"/>
              <a:t>oxid uhličitý </a:t>
            </a:r>
            <a:r>
              <a:rPr lang="cs-CZ" sz="1200" dirty="0"/>
              <a:t>(CO</a:t>
            </a:r>
            <a:r>
              <a:rPr lang="cs-CZ" sz="1200" baseline="-25000" dirty="0"/>
              <a:t>2</a:t>
            </a:r>
            <a:r>
              <a:rPr lang="cs-CZ" sz="1200" dirty="0"/>
              <a:t>)</a:t>
            </a:r>
            <a:br>
              <a:rPr lang="cs-CZ" sz="1200" dirty="0"/>
            </a:br>
            <a:r>
              <a:rPr lang="cs-CZ" sz="1200" dirty="0"/>
              <a:t>na molekulární úrovni. Po tomto procesu zušlechtění</a:t>
            </a:r>
            <a:br>
              <a:rPr lang="cs-CZ" sz="1200" dirty="0"/>
            </a:br>
            <a:r>
              <a:rPr lang="cs-CZ" sz="1200" dirty="0"/>
              <a:t>je možné </a:t>
            </a:r>
            <a:r>
              <a:rPr lang="cs-CZ" sz="1200" b="1" dirty="0"/>
              <a:t>výsledný biometan posílat do plynové sítě </a:t>
            </a:r>
            <a:br>
              <a:rPr lang="cs-CZ" sz="1200" dirty="0"/>
            </a:br>
            <a:r>
              <a:rPr lang="cs-CZ" sz="1200" dirty="0"/>
              <a:t>nebo dále stlačovat či zkapalňovat a používat jako </a:t>
            </a:r>
            <a:br>
              <a:rPr lang="cs-CZ" sz="1200" dirty="0"/>
            </a:br>
            <a:r>
              <a:rPr lang="cs-CZ" sz="1200" dirty="0"/>
              <a:t>pohonné hmoty. </a:t>
            </a:r>
            <a:br>
              <a:rPr lang="cs-CZ" sz="1200" dirty="0"/>
            </a:br>
            <a:br>
              <a:rPr lang="cs-CZ" sz="1200" dirty="0"/>
            </a:br>
            <a:endParaRPr lang="cs-CZ" sz="12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E327EC3-3980-6E63-4F40-76CAB66A3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23" y="4414630"/>
            <a:ext cx="3257826" cy="24433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feld 20">
            <a:extLst>
              <a:ext uri="{FF2B5EF4-FFF2-40B4-BE49-F238E27FC236}">
                <a16:creationId xmlns:a16="http://schemas.microsoft.com/office/drawing/2014/main" id="{A6F6240A-99A7-8AC1-993B-4C24AFD6DEAD}"/>
              </a:ext>
            </a:extLst>
          </p:cNvPr>
          <p:cNvSpPr txBox="1"/>
          <p:nvPr/>
        </p:nvSpPr>
        <p:spPr>
          <a:xfrm>
            <a:off x="439998" y="462336"/>
            <a:ext cx="666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</a:t>
            </a:r>
            <a:r>
              <a:rPr lang="cs-CZ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r>
              <a:rPr lang="de-DE" sz="2400" b="1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čištění bioplynu na </a:t>
            </a:r>
            <a:r>
              <a:rPr lang="cs-CZ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biometan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6FB0704-3246-CD85-740D-02079CF6D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86" y="562505"/>
            <a:ext cx="4506913" cy="6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1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4094CCE-015A-3842-074F-5363D8391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61" y="1307357"/>
            <a:ext cx="7330609" cy="25693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B723B8B-265B-4A9D-C1CF-17715ECA8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27" y="3896948"/>
            <a:ext cx="5796136" cy="275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46BAD24-B778-DBA9-DE8C-6FB06ABEF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266" y="1675227"/>
            <a:ext cx="3215724" cy="210093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4708F6F-C279-2A57-297B-B738D6AC8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266" y="3995462"/>
            <a:ext cx="3378507" cy="2553774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FC2C7274-E4FD-529B-CB32-A5249EA0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65" y="443151"/>
            <a:ext cx="7659275" cy="843922"/>
          </a:xfrm>
        </p:spPr>
        <p:txBody>
          <a:bodyPr/>
          <a:lstStyle/>
          <a:p>
            <a:r>
              <a:rPr lang="cs-CZ" dirty="0">
                <a:solidFill>
                  <a:srgbClr val="00B0F0"/>
                </a:solidFill>
                <a:ea typeface="+mn-ea"/>
              </a:rPr>
              <a:t>Nejmenší BPS Dolní </a:t>
            </a:r>
            <a:r>
              <a:rPr lang="cs-CZ">
                <a:solidFill>
                  <a:srgbClr val="00B0F0"/>
                </a:solidFill>
                <a:ea typeface="+mn-ea"/>
              </a:rPr>
              <a:t>Lhotka 160 </a:t>
            </a:r>
            <a:r>
              <a:rPr lang="cs-CZ" dirty="0" err="1">
                <a:solidFill>
                  <a:srgbClr val="00B0F0"/>
                </a:solidFill>
                <a:ea typeface="+mn-ea"/>
              </a:rPr>
              <a:t>kW</a:t>
            </a:r>
            <a:r>
              <a:rPr lang="cs-CZ" baseline="-25000" dirty="0" err="1">
                <a:solidFill>
                  <a:srgbClr val="00B0F0"/>
                </a:solidFill>
                <a:ea typeface="+mn-ea"/>
              </a:rPr>
              <a:t>el</a:t>
            </a:r>
            <a:r>
              <a:rPr lang="cs-CZ" baseline="-25000" dirty="0">
                <a:solidFill>
                  <a:srgbClr val="00B0F0"/>
                </a:solidFill>
                <a:ea typeface="+mn-ea"/>
              </a:rPr>
              <a:t>.</a:t>
            </a:r>
            <a:r>
              <a:rPr lang="cs-CZ" dirty="0">
                <a:solidFill>
                  <a:srgbClr val="00B0F0"/>
                </a:solidFill>
                <a:ea typeface="+mn-ea"/>
              </a:rPr>
              <a:t> → 200 </a:t>
            </a:r>
            <a:r>
              <a:rPr lang="cs-CZ" dirty="0" err="1">
                <a:solidFill>
                  <a:srgbClr val="00B0F0"/>
                </a:solidFill>
                <a:ea typeface="+mn-ea"/>
              </a:rPr>
              <a:t>kW</a:t>
            </a:r>
            <a:r>
              <a:rPr lang="cs-CZ" baseline="-25000" dirty="0" err="1">
                <a:solidFill>
                  <a:srgbClr val="00B0F0"/>
                </a:solidFill>
                <a:ea typeface="+mn-ea"/>
              </a:rPr>
              <a:t>el</a:t>
            </a:r>
            <a:r>
              <a:rPr lang="cs-CZ" baseline="-25000" dirty="0">
                <a:solidFill>
                  <a:srgbClr val="00B0F0"/>
                </a:solidFill>
                <a:ea typeface="+mn-ea"/>
              </a:rPr>
              <a:t>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321EA0E-4369-8FF6-7DE6-7F59C462F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9288" y="550785"/>
            <a:ext cx="4652712" cy="6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4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8FFE31C-FFB2-4BDC-B161-DC80D89499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9455" y="525625"/>
            <a:ext cx="3777225" cy="70182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2D5DF97-A8F8-4B49-B181-4B94EC376D00}"/>
              </a:ext>
            </a:extLst>
          </p:cNvPr>
          <p:cNvSpPr txBox="1"/>
          <p:nvPr/>
        </p:nvSpPr>
        <p:spPr>
          <a:xfrm>
            <a:off x="450666" y="2524221"/>
            <a:ext cx="544100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Německo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Prichsenstadt</a:t>
            </a:r>
          </a:p>
          <a:p>
            <a:pPr defTabSz="938213"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Provozovatel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Schloßberg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Energie, Rainer Müller</a:t>
            </a:r>
          </a:p>
          <a:p>
            <a:pPr defTabSz="938213"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stanice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agriSelect</a:t>
            </a:r>
            <a:r>
              <a:rPr lang="de-DE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38213">
              <a:spcBef>
                <a:spcPts val="600"/>
              </a:spcBef>
              <a:spcAft>
                <a:spcPts val="600"/>
              </a:spcAft>
              <a:tabLst>
                <a:tab pos="1878013" algn="l"/>
              </a:tabLst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vedení do provozu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defTabSz="938213"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kW</a:t>
            </a:r>
            <a:r>
              <a:rPr lang="de-DE" sz="1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</a:p>
          <a:p>
            <a:pPr defTabSz="938213"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Vstupní suroviny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hovězí kejda/hnůj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prasečí kejda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			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zbytky krmiv a obilí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38213">
              <a:spcBef>
                <a:spcPts val="600"/>
              </a:spcBef>
              <a:spcAft>
                <a:spcPts val="600"/>
              </a:spcAft>
            </a:pP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Komponent</a:t>
            </a: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Vielfraß</a:t>
            </a:r>
            <a:r>
              <a:rPr lang="de-DE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m</a:t>
            </a:r>
            <a:r>
              <a:rPr lang="de-DE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1x Paddelgigant</a:t>
            </a:r>
            <a:r>
              <a:rPr lang="de-DE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2x Biolene</a:t>
            </a:r>
            <a:r>
              <a:rPr lang="de-DE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2x Formprotect</a:t>
            </a:r>
            <a:r>
              <a:rPr lang="de-DE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38213"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Zvláštnost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Zásobování teplem pro 3 obytné doby a 		jednu řemeslnou dílnu.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 descr="Ein Bild, das draußen, Gebäude, groß, Boot enthält.&#10;&#10;Automatisch generierte Beschreibung">
            <a:extLst>
              <a:ext uri="{FF2B5EF4-FFF2-40B4-BE49-F238E27FC236}">
                <a16:creationId xmlns:a16="http://schemas.microsoft.com/office/drawing/2014/main" id="{795399D3-B9F7-4AA5-B310-5A3443DEE9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622" y="2097088"/>
            <a:ext cx="5293378" cy="4250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B60C33D-42E3-4206-A6B0-9BA13C0F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8F606C9-527E-42E9-A8ED-5D00500F047A}"/>
              </a:ext>
            </a:extLst>
          </p:cNvPr>
          <p:cNvSpPr txBox="1"/>
          <p:nvPr/>
        </p:nvSpPr>
        <p:spPr>
          <a:xfrm>
            <a:off x="450666" y="683780"/>
            <a:ext cx="6864533" cy="101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Naše reference </a:t>
            </a: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de-DE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cs-CZ" sz="3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mluví samy za sebe</a:t>
            </a:r>
            <a:endParaRPr lang="de-DE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6E2B163-A6FB-DDCC-CD6A-AD9E02587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288" y="550785"/>
            <a:ext cx="4652712" cy="6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90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32D5DF97-A8F8-4B49-B181-4B94EC376D00}"/>
              </a:ext>
            </a:extLst>
          </p:cNvPr>
          <p:cNvSpPr txBox="1"/>
          <p:nvPr/>
        </p:nvSpPr>
        <p:spPr>
          <a:xfrm>
            <a:off x="450666" y="2529920"/>
            <a:ext cx="5812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Francie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Beauvoir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Provozovatel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	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Raymiluc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stanice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agriSelect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Uvedení do provozu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	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 kW</a:t>
            </a:r>
            <a:r>
              <a:rPr lang="de-DE" sz="1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Vstupní suroviny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hovězí kejda/ hnůj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zbytky ze zemědělské</a:t>
            </a:r>
            <a:b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výroby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Komponent</a:t>
            </a: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Vielfraß</a:t>
            </a:r>
            <a:r>
              <a:rPr lang="de-DE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 40 m³, 2x Paddelgigant</a:t>
            </a:r>
            <a:r>
              <a:rPr lang="de-DE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2x Biolene</a:t>
            </a:r>
            <a:r>
              <a:rPr lang="de-DE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Zvláštnost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provozních meziplodin a krytých skladů</a:t>
            </a:r>
            <a:b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rekuperací plynu.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 descr="Ein Bild, das draußen, Gras, Gebäude, Brett enthält.&#10;&#10;Automatisch generierte Beschreibung">
            <a:extLst>
              <a:ext uri="{FF2B5EF4-FFF2-40B4-BE49-F238E27FC236}">
                <a16:creationId xmlns:a16="http://schemas.microsoft.com/office/drawing/2014/main" id="{C2FF180C-1DE7-4062-8CDB-66FD0FAC48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19" y="2097088"/>
            <a:ext cx="5068781" cy="3801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81F9510-FAF9-4480-9468-7C9676A829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9455" y="525625"/>
            <a:ext cx="3777225" cy="701822"/>
          </a:xfrm>
          <a:prstGeom prst="rect">
            <a:avLst/>
          </a:prstGeom>
        </p:spPr>
      </p:pic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14B83A10-2211-4C60-ADA0-CB4A4151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6114" y="182562"/>
            <a:ext cx="58293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9B8C4C7-6CDC-48D3-8F93-51FF4D1182C5}"/>
              </a:ext>
            </a:extLst>
          </p:cNvPr>
          <p:cNvSpPr txBox="1"/>
          <p:nvPr/>
        </p:nvSpPr>
        <p:spPr>
          <a:xfrm>
            <a:off x="450666" y="684890"/>
            <a:ext cx="6864533" cy="101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Naše reference </a:t>
            </a: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de-DE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cs-CZ" sz="3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mluví samy za sebe</a:t>
            </a:r>
            <a:endParaRPr lang="de-DE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8800F85-40F0-E642-D8A0-BC975A5E4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288" y="550785"/>
            <a:ext cx="4652712" cy="6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7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9C12D0A-D337-4CAE-934D-B8E74A870C2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746" y="1834334"/>
            <a:ext cx="1103192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0D11D2-A5BC-4517-A45B-BA9A5BA4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EF88E4-6741-FC8F-069A-0B1FA663A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49857"/>
            <a:ext cx="4964655" cy="235424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19028F-CBD0-DDCD-305A-76E755C5B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309" y="2370304"/>
            <a:ext cx="5057978" cy="3501043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ACE366D9-8068-EB54-655F-B183BB5C0718}"/>
              </a:ext>
            </a:extLst>
          </p:cNvPr>
          <p:cNvSpPr txBox="1">
            <a:spLocks/>
          </p:cNvSpPr>
          <p:nvPr/>
        </p:nvSpPr>
        <p:spPr bwMode="auto">
          <a:xfrm>
            <a:off x="467745" y="5099001"/>
            <a:ext cx="4104456" cy="116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Ing. Ondřej Frič</a:t>
            </a:r>
          </a:p>
          <a:p>
            <a:pPr marL="0" indent="0">
              <a:buFontTx/>
              <a:buNone/>
            </a:pPr>
            <a:r>
              <a:rPr lang="cs-CZ" sz="16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Vedoucí obchodu ČR a SR</a:t>
            </a:r>
            <a:endParaRPr lang="cs-CZ" sz="1600" kern="0" dirty="0">
              <a:solidFill>
                <a:schemeClr val="tx1">
                  <a:lumMod val="85000"/>
                  <a:lumOff val="15000"/>
                </a:schemeClr>
              </a:solidFill>
              <a:hlinkClick r:id="rId4"/>
            </a:endParaRPr>
          </a:p>
          <a:p>
            <a:pPr marL="0" indent="0">
              <a:buFontTx/>
              <a:buNone/>
            </a:pPr>
            <a:r>
              <a:rPr lang="cs-CZ" sz="1600" kern="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o.fric@agrikomp.cz</a:t>
            </a:r>
            <a:br>
              <a:rPr lang="cs-CZ" sz="16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6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tel.: +420 722 204 511</a:t>
            </a:r>
          </a:p>
          <a:p>
            <a:pPr marL="0" indent="0">
              <a:buFontTx/>
              <a:buNone/>
            </a:pPr>
            <a:br>
              <a:rPr lang="cs-CZ" sz="20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20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FontTx/>
              <a:buNone/>
            </a:pPr>
            <a:br>
              <a:rPr lang="cs-CZ" sz="20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cs-CZ" sz="20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20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F1E7F80-7822-CF5D-954A-A538A74408B5}"/>
              </a:ext>
            </a:extLst>
          </p:cNvPr>
          <p:cNvSpPr txBox="1"/>
          <p:nvPr/>
        </p:nvSpPr>
        <p:spPr>
          <a:xfrm>
            <a:off x="467745" y="6268601"/>
            <a:ext cx="1118132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cs-CZ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agriKomp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Bohemia s.r.o., Ostopovická 756/10, 664 47 Střelice					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www.agrikomp.cz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9" name="Textfeld 15">
            <a:extLst>
              <a:ext uri="{FF2B5EF4-FFF2-40B4-BE49-F238E27FC236}">
                <a16:creationId xmlns:a16="http://schemas.microsoft.com/office/drawing/2014/main" id="{B43700DF-27C8-874D-7036-07F6DE7C69B2}"/>
              </a:ext>
            </a:extLst>
          </p:cNvPr>
          <p:cNvSpPr txBox="1"/>
          <p:nvPr/>
        </p:nvSpPr>
        <p:spPr>
          <a:xfrm>
            <a:off x="450666" y="683780"/>
            <a:ext cx="8207559" cy="101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projekce – realizace - servis</a:t>
            </a:r>
            <a:endParaRPr lang="de-DE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cs-CZ" sz="3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kompletní služby pro vás</a:t>
            </a:r>
            <a:endParaRPr lang="de-DE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0C0275C-E5ED-79E2-6DC2-618945508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9288" y="550785"/>
            <a:ext cx="4652712" cy="6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9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5" y="361416"/>
            <a:ext cx="1016574" cy="72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FCF325-29B1-487B-7FE8-657FC226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770" y="1089827"/>
            <a:ext cx="4104456" cy="311939"/>
          </a:xfrm>
        </p:spPr>
        <p:txBody>
          <a:bodyPr/>
          <a:lstStyle/>
          <a:p>
            <a:pPr marL="0" indent="0" algn="ctr">
              <a:buNone/>
            </a:pPr>
            <a:r>
              <a:rPr lang="cs-CZ" sz="1200" dirty="0">
                <a:solidFill>
                  <a:schemeClr val="bg1"/>
                </a:solidFill>
              </a:rPr>
              <a:t>sídlo firmy: Ostopovická 756/10, 664 47 Střelice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67F039A-58EC-4C1C-BB79-6632CB347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7" y="4865759"/>
            <a:ext cx="2102067" cy="13922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C5B4C21-47AD-6DE1-39D6-8E73220DDB88}"/>
              </a:ext>
            </a:extLst>
          </p:cNvPr>
          <p:cNvSpPr txBox="1">
            <a:spLocks/>
          </p:cNvSpPr>
          <p:nvPr/>
        </p:nvSpPr>
        <p:spPr bwMode="auto">
          <a:xfrm>
            <a:off x="423110" y="1364061"/>
            <a:ext cx="5040560" cy="337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1200" b="1" kern="0" dirty="0"/>
              <a:t>poradenství a návrhy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kern="0" dirty="0"/>
              <a:t>projekční činnost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b="1" kern="0" dirty="0"/>
              <a:t>vyřizování dotačních titulů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kern="0" dirty="0"/>
              <a:t>výpočet ekonomické rentability, finanční zabezpečení,</a:t>
            </a:r>
            <a:br>
              <a:rPr lang="cs-CZ" sz="1200" kern="0" dirty="0"/>
            </a:br>
            <a:r>
              <a:rPr lang="cs-CZ" sz="1200" kern="0" dirty="0"/>
              <a:t>dokumentace pro územní řízením stavební povolení, EIA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b="1" kern="0" dirty="0"/>
              <a:t>stavební a technologická realizace </a:t>
            </a:r>
            <a:r>
              <a:rPr lang="cs-CZ" sz="1200" kern="0" dirty="0"/>
              <a:t>všech </a:t>
            </a:r>
            <a:r>
              <a:rPr lang="cs-CZ" sz="1200" b="1" kern="0" dirty="0"/>
              <a:t>typů betonových </a:t>
            </a:r>
            <a:br>
              <a:rPr lang="cs-CZ" sz="1200" b="1" kern="0" dirty="0"/>
            </a:br>
            <a:r>
              <a:rPr lang="cs-CZ" sz="1200" b="1" kern="0" dirty="0"/>
              <a:t>a zemědělských staveb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kern="0" dirty="0"/>
              <a:t>uvedení do provozu pod odborným dohledem</a:t>
            </a:r>
            <a:br>
              <a:rPr lang="cs-CZ" sz="1400" kern="0" dirty="0"/>
            </a:br>
            <a:endParaRPr lang="cs-CZ" sz="140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200" b="1" kern="0" dirty="0"/>
              <a:t>čištění bioplynu </a:t>
            </a:r>
            <a:r>
              <a:rPr lang="cs-CZ" sz="1200" kern="0" dirty="0"/>
              <a:t>a realizace CNG stanic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kern="0" dirty="0"/>
              <a:t>rekonstrukce a navyšování výkonu stanic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b="1" kern="0" dirty="0"/>
              <a:t>kompletní servis a údržba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kern="0" dirty="0"/>
              <a:t>koncepce využití tepelné energie vč. výstavby teplovodů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b="1" kern="0" dirty="0"/>
              <a:t>výzkum a vývoj nových technologií </a:t>
            </a:r>
            <a:r>
              <a:rPr lang="cs-CZ" sz="1200" kern="0" dirty="0"/>
              <a:t>a vlastních komponentů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kern="0" dirty="0"/>
              <a:t>dodávky náhradních dílů</a:t>
            </a:r>
            <a:br>
              <a:rPr lang="cs-CZ" sz="1800" kern="0" dirty="0"/>
            </a:br>
            <a:endParaRPr lang="cs-CZ" sz="1800" kern="0" dirty="0"/>
          </a:p>
          <a:p>
            <a:pPr marL="0" indent="0" algn="ctr">
              <a:buNone/>
            </a:pPr>
            <a:br>
              <a:rPr lang="cs-CZ" sz="2000" kern="0" dirty="0"/>
            </a:br>
            <a:endParaRPr lang="cs-CZ" sz="2800" u="sng" kern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77FFBF-4B44-DB8F-D5ED-F5CA0B740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26" y="1195632"/>
            <a:ext cx="5810248" cy="3572518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D10D726B-6C8F-82E2-F4A8-7D6BB4C98F28}"/>
              </a:ext>
            </a:extLst>
          </p:cNvPr>
          <p:cNvSpPr txBox="1">
            <a:spLocks/>
          </p:cNvSpPr>
          <p:nvPr/>
        </p:nvSpPr>
        <p:spPr bwMode="auto">
          <a:xfrm>
            <a:off x="1837184" y="6350856"/>
            <a:ext cx="8517632" cy="63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cs-CZ" sz="1600" kern="0" dirty="0"/>
              <a:t>V České republice, na Slovensku a v Polsku máme více než 100 BPS</a:t>
            </a:r>
            <a:r>
              <a:rPr lang="cs-CZ" sz="1800" kern="0" dirty="0"/>
              <a:t>.</a:t>
            </a:r>
          </a:p>
          <a:p>
            <a:pPr marL="0" indent="0" algn="ctr">
              <a:buNone/>
            </a:pPr>
            <a:br>
              <a:rPr lang="cs-CZ" sz="2000" kern="0" dirty="0"/>
            </a:br>
            <a:endParaRPr lang="cs-CZ" sz="2800" u="sng" kern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49F1629-111C-49CD-02FB-F5CC6CE2BB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68" y="4735387"/>
            <a:ext cx="2199969" cy="14571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BD45653-7FFA-C828-D94D-7197F8BAB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1616" y="4660891"/>
            <a:ext cx="2260912" cy="160611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Nadpis 13">
            <a:extLst>
              <a:ext uri="{FF2B5EF4-FFF2-40B4-BE49-F238E27FC236}">
                <a16:creationId xmlns:a16="http://schemas.microsoft.com/office/drawing/2014/main" id="{3E8F2AE3-5793-BF38-FF4E-C6F1FE9A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59" y="363589"/>
            <a:ext cx="7061200" cy="843922"/>
          </a:xfrm>
        </p:spPr>
        <p:txBody>
          <a:bodyPr/>
          <a:lstStyle/>
          <a:p>
            <a:r>
              <a:rPr lang="cs-CZ" dirty="0" err="1"/>
              <a:t>agriKomp</a:t>
            </a:r>
            <a:r>
              <a:rPr lang="cs-CZ" dirty="0"/>
              <a:t> Bohemia s.r.o.</a:t>
            </a:r>
          </a:p>
        </p:txBody>
      </p:sp>
      <p:pic>
        <p:nvPicPr>
          <p:cNvPr id="15" name="Grafik 8">
            <a:extLst>
              <a:ext uri="{FF2B5EF4-FFF2-40B4-BE49-F238E27FC236}">
                <a16:creationId xmlns:a16="http://schemas.microsoft.com/office/drawing/2014/main" id="{381FA80C-0B4E-2312-7A6F-62621C7F62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5680" y="4871430"/>
            <a:ext cx="2260912" cy="13866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B64F9E9-FBDC-0376-D19C-593D413B1B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9288" y="517692"/>
            <a:ext cx="4652712" cy="6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3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8D708FEC-FF86-49F8-9B9F-7862B65DFB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802" y="559090"/>
            <a:ext cx="3671198" cy="6220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B8B5C0-BCD3-496C-B2A2-FC98860E3F0A}"/>
              </a:ext>
            </a:extLst>
          </p:cNvPr>
          <p:cNvSpPr txBox="1"/>
          <p:nvPr/>
        </p:nvSpPr>
        <p:spPr>
          <a:xfrm>
            <a:off x="217786" y="533177"/>
            <a:ext cx="428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Velikost BPS v přehledu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F822512-AF0E-4EB4-B57F-F8810CAA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A1B823-B67A-7E09-CB0C-C441A63DD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1070867"/>
            <a:ext cx="5679389" cy="560457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0D01AB-7549-F906-930A-63FF28F6C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898" y="559090"/>
            <a:ext cx="4256102" cy="75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9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8D708FEC-FF86-49F8-9B9F-7862B65DFB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802" y="559090"/>
            <a:ext cx="3671198" cy="6220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B8B5C0-BCD3-496C-B2A2-FC98860E3F0A}"/>
              </a:ext>
            </a:extLst>
          </p:cNvPr>
          <p:cNvSpPr txBox="1"/>
          <p:nvPr/>
        </p:nvSpPr>
        <p:spPr>
          <a:xfrm>
            <a:off x="497904" y="687025"/>
            <a:ext cx="428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ystémy</a:t>
            </a:r>
            <a:r>
              <a:rPr lang="de-DE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agriKomp –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úspěšný provoz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D9D33F-4104-4EF2-8674-AA7DA67FB5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313" y="5095185"/>
            <a:ext cx="2874334" cy="1762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FA6EFD3-6063-4619-9C4B-CEE0BEC906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4659" y="5093396"/>
            <a:ext cx="2893852" cy="17646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4CE647C-5F27-47A9-9E2C-7DB25BFE84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2"/>
          <a:stretch/>
        </p:blipFill>
        <p:spPr>
          <a:xfrm>
            <a:off x="3270478" y="5093396"/>
            <a:ext cx="2876109" cy="17646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CF73E3-FF02-4576-B85B-0C128D7C73C3}"/>
              </a:ext>
            </a:extLst>
          </p:cNvPr>
          <p:cNvSpPr txBox="1"/>
          <p:nvPr/>
        </p:nvSpPr>
        <p:spPr>
          <a:xfrm>
            <a:off x="497904" y="2099220"/>
            <a:ext cx="56492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agriSelect</a:t>
            </a:r>
            <a:r>
              <a:rPr lang="de-DE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kompaktní bioplynová stanice o výkonu 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– 265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de-DE" sz="1400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br>
              <a:rPr lang="de-DE" sz="1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</a:t>
            </a:r>
            <a:r>
              <a:rPr lang="cs-CZ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viduální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stanice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individuální řešení na míru dle požadavku zákazníka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251DAD8-5469-437F-AB22-1B0DC1CA66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6341" y="5093396"/>
            <a:ext cx="2557346" cy="17646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F822512-AF0E-4EB4-B57F-F8810CAA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5F1DBEF-6C9F-42D7-9EF1-488F8BACC6E1}"/>
              </a:ext>
            </a:extLst>
          </p:cNvPr>
          <p:cNvSpPr txBox="1"/>
          <p:nvPr/>
        </p:nvSpPr>
        <p:spPr>
          <a:xfrm>
            <a:off x="6096000" y="2095421"/>
            <a:ext cx="56492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agriPure</a:t>
            </a:r>
            <a:r>
              <a:rPr lang="de-DE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úprava biometanu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agriFer</a:t>
            </a:r>
            <a:r>
              <a:rPr lang="de-DE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 digestátu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48DC8E-65D9-A3F8-C2C9-F7BCE99FC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640" y="520484"/>
            <a:ext cx="3729521" cy="66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5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2D9D33F-4104-4EF2-8674-AA7DA67FB5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606" y="2739926"/>
            <a:ext cx="6047194" cy="3710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157F600-26D3-47AE-B2A8-FE1A406CDD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021" y="558921"/>
            <a:ext cx="3671198" cy="622052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D0DA4D4-D8E7-433F-B3BD-6D5C7E22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1FDC988-6864-4D55-A78F-E463DAE92540}"/>
              </a:ext>
            </a:extLst>
          </p:cNvPr>
          <p:cNvGrpSpPr/>
          <p:nvPr/>
        </p:nvGrpSpPr>
        <p:grpSpPr>
          <a:xfrm>
            <a:off x="443136" y="2060466"/>
            <a:ext cx="6222981" cy="3031599"/>
            <a:chOff x="579844" y="1731420"/>
            <a:chExt cx="6222981" cy="3031599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39E03A42-116D-42F2-A120-C7195B92EB57}"/>
                </a:ext>
              </a:extLst>
            </p:cNvPr>
            <p:cNvGrpSpPr/>
            <p:nvPr/>
          </p:nvGrpSpPr>
          <p:grpSpPr>
            <a:xfrm>
              <a:off x="587375" y="1731420"/>
              <a:ext cx="6215450" cy="3031599"/>
              <a:chOff x="507109" y="3748903"/>
              <a:chExt cx="6215450" cy="3031599"/>
            </a:xfrm>
          </p:grpSpPr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B48F948D-60B3-46B3-A378-7271E59192FB}"/>
                  </a:ext>
                </a:extLst>
              </p:cNvPr>
              <p:cNvSpPr txBox="1"/>
              <p:nvPr/>
            </p:nvSpPr>
            <p:spPr>
              <a:xfrm>
                <a:off x="893259" y="3748903"/>
                <a:ext cx="5829300" cy="3031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de-DE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3 </a:t>
                </a:r>
                <a:r>
                  <a:rPr lang="cs-CZ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základní modely nabízejí výkon stanice </a:t>
                </a:r>
                <a:r>
                  <a:rPr lang="cs-CZ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od</a:t>
                </a:r>
                <a:r>
                  <a:rPr lang="de-DE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 55 </a:t>
                </a:r>
                <a:r>
                  <a:rPr lang="cs-CZ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do</a:t>
                </a:r>
                <a:r>
                  <a:rPr lang="de-DE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265 </a:t>
                </a:r>
                <a:r>
                  <a:rPr lang="de-DE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kW</a:t>
                </a:r>
                <a:r>
                  <a:rPr lang="de-DE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el</a:t>
                </a:r>
                <a:br>
                  <a:rPr lang="cs-CZ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</a:br>
                <a:br>
                  <a:rPr lang="cs-CZ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</a:br>
                <a:r>
                  <a:rPr lang="cs-CZ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vybaveno osvědčený</a:t>
                </a:r>
                <a:r>
                  <a:rPr lang="cs-CZ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mi komponenty z dílny </a:t>
                </a:r>
                <a:r>
                  <a:rPr lang="cs-CZ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agriKomp</a:t>
                </a:r>
                <a:endPara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cs-CZ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š</a:t>
                </a:r>
                <a:r>
                  <a:rPr lang="cs-CZ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iroká škála možných vstupních materiálů</a:t>
                </a:r>
                <a:endPara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cs-CZ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m</a:t>
                </a:r>
                <a:r>
                  <a:rPr lang="cs-CZ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odulární konstrukce</a:t>
                </a:r>
                <a:endPara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cs-CZ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v</a:t>
                </a:r>
                <a:r>
                  <a:rPr lang="cs-CZ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ysoká míra standardizace</a:t>
                </a:r>
                <a:endPara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cs-CZ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k</a:t>
                </a:r>
                <a:r>
                  <a:rPr lang="cs-CZ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rátká doba výstavby</a:t>
                </a:r>
                <a:endPara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cs-CZ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prefabrikované kontejnery</a:t>
                </a:r>
                <a:endPara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cs-CZ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p</a:t>
                </a:r>
                <a:r>
                  <a:rPr lang="cs-CZ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ředem sestavené moduly</a:t>
                </a:r>
                <a:endPara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80F9466D-49D8-4EB2-A123-461367AEE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7109" y="3788662"/>
                <a:ext cx="200606" cy="203175"/>
              </a:xfrm>
              <a:prstGeom prst="rect">
                <a:avLst/>
              </a:prstGeom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B6BE4385-24AE-4CBA-9BE0-55A6B2B9D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7109" y="4204818"/>
                <a:ext cx="200606" cy="203175"/>
              </a:xfrm>
              <a:prstGeom prst="rect">
                <a:avLst/>
              </a:prstGeom>
            </p:spPr>
          </p:pic>
        </p:grp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1B5B28C3-CDD5-4A77-9D7C-E9A059514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375" y="2998693"/>
              <a:ext cx="200606" cy="203175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2399FDB-84E8-4CB5-99A6-A1C675B88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375" y="3352415"/>
              <a:ext cx="200606" cy="203175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08B31184-E856-4225-B92D-3DB797B3D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844" y="3709008"/>
              <a:ext cx="200606" cy="203175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3D401B98-FEB4-45FA-9E54-34BC792A6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375" y="4062730"/>
              <a:ext cx="200606" cy="203175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DD905D14-C6A0-46A7-9C2C-A3740205B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375" y="4448165"/>
              <a:ext cx="200606" cy="203175"/>
            </a:xfrm>
            <a:prstGeom prst="rect">
              <a:avLst/>
            </a:prstGeom>
          </p:spPr>
        </p:pic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954BAFD6-4EEA-4BEF-8704-DC2C45366293}"/>
              </a:ext>
            </a:extLst>
          </p:cNvPr>
          <p:cNvSpPr txBox="1"/>
          <p:nvPr/>
        </p:nvSpPr>
        <p:spPr>
          <a:xfrm>
            <a:off x="450667" y="676093"/>
            <a:ext cx="428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agriSelect</a:t>
            </a:r>
            <a:r>
              <a:rPr lang="de-DE" sz="2400" b="1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výběrová kvalita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11218819-FBCD-4689-9830-66DCE41C4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05" y="2942304"/>
            <a:ext cx="200606" cy="2031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B0388F3-C03B-B1C3-7DF7-1531FB903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45" y="518135"/>
            <a:ext cx="4038555" cy="7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9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713887D-68A5-4C11-8BB1-6956AB0886E3}"/>
              </a:ext>
            </a:extLst>
          </p:cNvPr>
          <p:cNvGrpSpPr/>
          <p:nvPr/>
        </p:nvGrpSpPr>
        <p:grpSpPr>
          <a:xfrm>
            <a:off x="207674" y="1797512"/>
            <a:ext cx="2286825" cy="2291870"/>
            <a:chOff x="3335344" y="4264916"/>
            <a:chExt cx="2685056" cy="2524273"/>
          </a:xfrm>
        </p:grpSpPr>
        <p:pic>
          <p:nvPicPr>
            <p:cNvPr id="27" name="Grafik 26" descr="Ein Bild, das Transport, Satellit, dunkel enthält.&#10;&#10;Automatisch generierte Beschreibung">
              <a:extLst>
                <a:ext uri="{FF2B5EF4-FFF2-40B4-BE49-F238E27FC236}">
                  <a16:creationId xmlns:a16="http://schemas.microsoft.com/office/drawing/2014/main" id="{52A25337-1FF1-44F6-B474-22595088D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5344" y="4264916"/>
              <a:ext cx="2408205" cy="2109588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9FAED45-3967-43A2-A742-93FE87469BCE}"/>
                </a:ext>
              </a:extLst>
            </p:cNvPr>
            <p:cNvSpPr txBox="1"/>
            <p:nvPr/>
          </p:nvSpPr>
          <p:spPr>
            <a:xfrm>
              <a:off x="3680792" y="5873926"/>
              <a:ext cx="2339608" cy="91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Vielfraß</a:t>
              </a:r>
              <a:r>
                <a:rPr lang="de-DE" sz="1600" b="1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®</a:t>
              </a:r>
              <a:endPara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spolehlivý systém dávkování</a:t>
              </a:r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3D7113D-C222-4151-BC18-A306101B6D24}"/>
              </a:ext>
            </a:extLst>
          </p:cNvPr>
          <p:cNvGrpSpPr/>
          <p:nvPr/>
        </p:nvGrpSpPr>
        <p:grpSpPr>
          <a:xfrm>
            <a:off x="867319" y="4344521"/>
            <a:ext cx="2782779" cy="1242578"/>
            <a:chOff x="-176567" y="5303707"/>
            <a:chExt cx="2880000" cy="1323125"/>
          </a:xfrm>
        </p:grpSpPr>
        <p:pic>
          <p:nvPicPr>
            <p:cNvPr id="12" name="Grafik 11" descr="Ein Bild, das Gerät enthält.&#10;&#10;Automatisch generierte Beschreibung">
              <a:extLst>
                <a:ext uri="{FF2B5EF4-FFF2-40B4-BE49-F238E27FC236}">
                  <a16:creationId xmlns:a16="http://schemas.microsoft.com/office/drawing/2014/main" id="{D0508F7C-5A92-483A-8FAD-BFF926499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6567" y="5303707"/>
              <a:ext cx="2880000" cy="1144800"/>
            </a:xfrm>
            <a:prstGeom prst="rect">
              <a:avLst/>
            </a:prstGeom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263A6394-BC6B-4EEC-AA27-F514299F08B8}"/>
                </a:ext>
              </a:extLst>
            </p:cNvPr>
            <p:cNvSpPr txBox="1"/>
            <p:nvPr/>
          </p:nvSpPr>
          <p:spPr>
            <a:xfrm>
              <a:off x="199213" y="5876677"/>
              <a:ext cx="2128440" cy="75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Quetschprofi</a:t>
              </a:r>
              <a:r>
                <a:rPr lang="de-DE" sz="1600" b="1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® </a:t>
              </a:r>
              <a:r>
                <a:rPr lang="de-DE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Plus</a:t>
              </a:r>
              <a:br>
                <a:rPr lang="de-DE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moderní systém separace</a:t>
              </a:r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FDCE7F3-B176-48FD-BF33-55B6AC1111C8}"/>
              </a:ext>
            </a:extLst>
          </p:cNvPr>
          <p:cNvGrpSpPr/>
          <p:nvPr/>
        </p:nvGrpSpPr>
        <p:grpSpPr>
          <a:xfrm>
            <a:off x="5771889" y="4492053"/>
            <a:ext cx="3435178" cy="1982125"/>
            <a:chOff x="3532794" y="4490211"/>
            <a:chExt cx="3798273" cy="2150961"/>
          </a:xfrm>
        </p:grpSpPr>
        <p:pic>
          <p:nvPicPr>
            <p:cNvPr id="31" name="Grafik 30" descr="Ein Bild, das drinnen, dunkel, Sitz, Geschirr enthält.&#10;&#10;Automatisch generierte Beschreibung">
              <a:extLst>
                <a:ext uri="{FF2B5EF4-FFF2-40B4-BE49-F238E27FC236}">
                  <a16:creationId xmlns:a16="http://schemas.microsoft.com/office/drawing/2014/main" id="{B1252156-00EA-4BB6-9F1E-BDAFFA7ED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794" y="4490211"/>
              <a:ext cx="3564714" cy="1801963"/>
            </a:xfrm>
            <a:prstGeom prst="rect">
              <a:avLst/>
            </a:prstGeom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B1610CB4-A04F-4EFD-903D-6762DE765FD4}"/>
                </a:ext>
              </a:extLst>
            </p:cNvPr>
            <p:cNvSpPr txBox="1"/>
            <p:nvPr/>
          </p:nvSpPr>
          <p:spPr>
            <a:xfrm>
              <a:off x="4437788" y="5876676"/>
              <a:ext cx="2893279" cy="764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Biolene</a:t>
              </a:r>
              <a:r>
                <a:rPr lang="de-DE" sz="1600" b="1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® </a:t>
              </a:r>
              <a:endPara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flexibilní zásobník plynu</a:t>
              </a:r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BD6A4FFD-2CC1-4C79-A148-76FAAFC6FC30}"/>
              </a:ext>
            </a:extLst>
          </p:cNvPr>
          <p:cNvGrpSpPr/>
          <p:nvPr/>
        </p:nvGrpSpPr>
        <p:grpSpPr>
          <a:xfrm>
            <a:off x="7898718" y="2922156"/>
            <a:ext cx="4179821" cy="2841715"/>
            <a:chOff x="4578321" y="2941204"/>
            <a:chExt cx="4419829" cy="2945816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BDEFAC9E-D062-4DE1-925E-D24FA9874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8321" y="2941204"/>
              <a:ext cx="4419829" cy="2945816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822D20FB-BE5F-4FF8-850C-B5185CC16294}"/>
                </a:ext>
              </a:extLst>
            </p:cNvPr>
            <p:cNvSpPr txBox="1"/>
            <p:nvPr/>
          </p:nvSpPr>
          <p:spPr>
            <a:xfrm>
              <a:off x="5631804" y="4839965"/>
              <a:ext cx="2955988" cy="670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Dvojitá střešní membrána</a:t>
              </a:r>
              <a:endPara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odolná technologie jímání plynu</a:t>
              </a:r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1BE144AB-B715-449C-B03F-49FD5E92DD6E}"/>
              </a:ext>
            </a:extLst>
          </p:cNvPr>
          <p:cNvGrpSpPr/>
          <p:nvPr/>
        </p:nvGrpSpPr>
        <p:grpSpPr>
          <a:xfrm>
            <a:off x="9562684" y="1459342"/>
            <a:ext cx="2672861" cy="2008280"/>
            <a:chOff x="9619340" y="4621052"/>
            <a:chExt cx="2880000" cy="2141918"/>
          </a:xfrm>
        </p:grpSpPr>
        <p:pic>
          <p:nvPicPr>
            <p:cNvPr id="37" name="Grafik 36" descr="Ein Bild, das Musik, Trommel enthält.&#10;&#10;Automatisch generierte Beschreibung">
              <a:extLst>
                <a:ext uri="{FF2B5EF4-FFF2-40B4-BE49-F238E27FC236}">
                  <a16:creationId xmlns:a16="http://schemas.microsoft.com/office/drawing/2014/main" id="{AC95516E-E368-47EA-978B-4063F47E4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9340" y="4621052"/>
              <a:ext cx="2880000" cy="1945440"/>
            </a:xfrm>
            <a:prstGeom prst="rect">
              <a:avLst/>
            </a:prstGeom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A55438E-650D-43D2-9998-82A8F2CD05A1}"/>
                </a:ext>
              </a:extLst>
            </p:cNvPr>
            <p:cNvSpPr txBox="1"/>
            <p:nvPr/>
          </p:nvSpPr>
          <p:spPr>
            <a:xfrm>
              <a:off x="10206665" y="5876676"/>
              <a:ext cx="1705351" cy="886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Formprotect</a:t>
              </a:r>
              <a:r>
                <a:rPr lang="de-DE" sz="1600" b="1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®</a:t>
              </a:r>
              <a:endPara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chytrý systém výstavby jímek</a:t>
              </a:r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B88A8218-5C76-4B04-BD9F-77B2A131F410}"/>
              </a:ext>
            </a:extLst>
          </p:cNvPr>
          <p:cNvGrpSpPr/>
          <p:nvPr/>
        </p:nvGrpSpPr>
        <p:grpSpPr>
          <a:xfrm>
            <a:off x="3352204" y="4193973"/>
            <a:ext cx="2880000" cy="2541600"/>
            <a:chOff x="1002932" y="4217314"/>
            <a:chExt cx="2880000" cy="2541600"/>
          </a:xfrm>
        </p:grpSpPr>
        <p:pic>
          <p:nvPicPr>
            <p:cNvPr id="14" name="Grafik 13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FA2A8181-7A4B-4AFB-8C00-4B03F6AB9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932" y="4217314"/>
              <a:ext cx="2880000" cy="2541600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4E268250-6150-49BA-BF69-239E4A20ACD6}"/>
                </a:ext>
              </a:extLst>
            </p:cNvPr>
            <p:cNvSpPr txBox="1"/>
            <p:nvPr/>
          </p:nvSpPr>
          <p:spPr>
            <a:xfrm>
              <a:off x="1481326" y="5826140"/>
              <a:ext cx="22239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Paddelgigant</a:t>
              </a:r>
              <a:r>
                <a:rPr lang="de-DE" sz="1600" b="1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®</a:t>
              </a:r>
              <a:endPara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robustní míchací technologie</a:t>
              </a:r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B19B709-2518-4873-B808-FB5B55B96E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838" y="558873"/>
            <a:ext cx="3677549" cy="622051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19326B8-C499-4439-9BD2-B05301F8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FF551AF-2734-4B71-B5D3-88E112DA955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45560" y="2387305"/>
            <a:ext cx="3773906" cy="1510112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29E8F57B-401D-49B6-9C3A-5A5CE61B18E1}"/>
              </a:ext>
            </a:extLst>
          </p:cNvPr>
          <p:cNvSpPr txBox="1"/>
          <p:nvPr/>
        </p:nvSpPr>
        <p:spPr>
          <a:xfrm>
            <a:off x="441957" y="682887"/>
            <a:ext cx="7987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61A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Naše k</a:t>
            </a:r>
            <a:r>
              <a:rPr lang="de-DE" sz="2400" b="1" dirty="0" err="1">
                <a:solidFill>
                  <a:srgbClr val="61A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omponent</a:t>
            </a:r>
            <a:r>
              <a:rPr lang="cs-CZ" sz="2400" b="1" dirty="0">
                <a:solidFill>
                  <a:srgbClr val="61A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2400" b="1" dirty="0">
                <a:solidFill>
                  <a:srgbClr val="61A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důvěřujte originálům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47D61B-A09F-3F98-2757-5CD32DB86B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3704" y="523157"/>
            <a:ext cx="3968296" cy="7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F02AC0F-A00D-4E40-A17B-8FE8D66F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24D0125-4851-42AE-9C38-539DBBE50D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522" y="2021880"/>
            <a:ext cx="5721615" cy="5049326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208E8D19-608D-4685-A0DF-ABF817718F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838" y="558873"/>
            <a:ext cx="3677549" cy="622051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872CDA21-948A-456E-824C-1E2AC6CC9058}"/>
              </a:ext>
            </a:extLst>
          </p:cNvPr>
          <p:cNvGrpSpPr/>
          <p:nvPr/>
        </p:nvGrpSpPr>
        <p:grpSpPr>
          <a:xfrm>
            <a:off x="559572" y="2417143"/>
            <a:ext cx="7065140" cy="3607206"/>
            <a:chOff x="507108" y="3429000"/>
            <a:chExt cx="7065140" cy="3607206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84A66EF9-BD7D-4CD5-88C5-AD44C7F7948A}"/>
                </a:ext>
              </a:extLst>
            </p:cNvPr>
            <p:cNvSpPr txBox="1"/>
            <p:nvPr/>
          </p:nvSpPr>
          <p:spPr>
            <a:xfrm>
              <a:off x="707715" y="3429000"/>
              <a:ext cx="6864533" cy="3607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j</a:t>
              </a: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edno z nejpoužívanějších míchadel v ČR</a:t>
              </a: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i</a:t>
              </a: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deální pro náročné </a:t>
              </a:r>
              <a:r>
                <a:rPr lang="cs-CZ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dlouhovláknité</a:t>
              </a: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 substráty jako je hnůj nebo travní siláž</a:t>
              </a: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vysoká účinnost snižuje spotřebu energie</a:t>
              </a: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endParaRPr>
            </a:p>
            <a:p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optimální promíchávání různých dalších druhů substrátu</a:t>
              </a: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pomalý proces míchání šetrný k bakteriím</a:t>
              </a: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odolný díky robustní konstrukci</a:t>
              </a: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bezúdržbová ucpávka bočních stěn fermentoru</a:t>
              </a:r>
              <a:b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b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FB335953-51F3-46E8-A31D-359450A0C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109" y="3583345"/>
              <a:ext cx="200606" cy="203175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18A9CBAE-F54A-408C-8F77-5DAABE979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109" y="3948818"/>
              <a:ext cx="200606" cy="203175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B9362F00-8073-4BF4-91AC-B174A869B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108" y="4324768"/>
              <a:ext cx="200606" cy="203175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F1AE4763-2F20-43C9-BD32-CB41A8D5D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108" y="4663287"/>
              <a:ext cx="200606" cy="203175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F72DA292-2A21-431D-87D2-AB426D2D3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108" y="4973961"/>
              <a:ext cx="200606" cy="203175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C9DEDC4-FF2D-4FBA-B85B-81F8C01D1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108" y="5340072"/>
              <a:ext cx="200606" cy="203175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C483D1AB-36CA-4462-A235-C063DAF8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108" y="5706806"/>
              <a:ext cx="200606" cy="203175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1608FF9A-6388-467C-8A20-66BBF36132BB}"/>
              </a:ext>
            </a:extLst>
          </p:cNvPr>
          <p:cNvSpPr txBox="1"/>
          <p:nvPr/>
        </p:nvSpPr>
        <p:spPr>
          <a:xfrm>
            <a:off x="441957" y="683459"/>
            <a:ext cx="7987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61A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Paddelgigant</a:t>
            </a:r>
            <a:r>
              <a:rPr lang="de-DE" sz="2400" b="1" baseline="30000" dirty="0">
                <a:solidFill>
                  <a:srgbClr val="61A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2400" b="1" dirty="0">
                <a:solidFill>
                  <a:srgbClr val="61A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náročné substráty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B156D8-8735-6840-729E-C6987038F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629" y="547687"/>
            <a:ext cx="3687340" cy="69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8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1">
            <a:extLst>
              <a:ext uri="{FF2B5EF4-FFF2-40B4-BE49-F238E27FC236}">
                <a16:creationId xmlns:a16="http://schemas.microsoft.com/office/drawing/2014/main" id="{333A025C-A0A4-4CF3-A260-F65F1A91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6114" y="182562"/>
            <a:ext cx="5829300" cy="365125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8" name="Grafik 2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D64AC04-6CFB-4F5C-B9A3-4EA6D8A9AC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838" y="558873"/>
            <a:ext cx="3677549" cy="622051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89A253D-273B-4E88-9EE9-AB6EB5BC7C41}"/>
              </a:ext>
            </a:extLst>
          </p:cNvPr>
          <p:cNvGrpSpPr/>
          <p:nvPr/>
        </p:nvGrpSpPr>
        <p:grpSpPr>
          <a:xfrm>
            <a:off x="543978" y="2419712"/>
            <a:ext cx="7067624" cy="3416320"/>
            <a:chOff x="504624" y="3429000"/>
            <a:chExt cx="7067624" cy="3416320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3AC8B314-A2B7-4949-95AB-7CF84555765B}"/>
                </a:ext>
              </a:extLst>
            </p:cNvPr>
            <p:cNvSpPr txBox="1"/>
            <p:nvPr/>
          </p:nvSpPr>
          <p:spPr>
            <a:xfrm>
              <a:off x="707715" y="3429000"/>
              <a:ext cx="6864533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rozvodná skříň vč. řízení/ ovládání</a:t>
              </a: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hlavní dopravníkový šnek</a:t>
              </a:r>
              <a: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 V2A-</a:t>
              </a: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nerezové provedení</a:t>
              </a: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druhý rozdružovací šnek</a:t>
              </a:r>
              <a: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– V2A-</a:t>
              </a: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nerezové provedení</a:t>
              </a: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třetí rozdružovací šnek </a:t>
              </a:r>
              <a: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– </a:t>
              </a: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ocel</a:t>
              </a:r>
              <a: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 (</a:t>
              </a: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při </a:t>
              </a:r>
              <a: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&gt; 50 % </a:t>
              </a: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pevných látek</a:t>
              </a:r>
              <a: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podesta včetně zábradlí</a:t>
              </a:r>
            </a:p>
            <a:p>
              <a:pPr>
                <a:lnSpc>
                  <a:spcPct val="150000"/>
                </a:lnSpc>
              </a:pP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rPr>
                <a:t>váha</a:t>
              </a:r>
            </a:p>
            <a:p>
              <a:pPr>
                <a:lnSpc>
                  <a:spcPct val="150000"/>
                </a:lnSpc>
              </a:pP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energeticky úsporné a bezpečné dávkování substrátu</a:t>
              </a:r>
            </a:p>
            <a:p>
              <a:pPr>
                <a:lnSpc>
                  <a:spcPct val="150000"/>
                </a:lnSpc>
              </a:pP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maximální odolnost vůči písčitým a kamenným vměstkům díky</a:t>
              </a:r>
              <a:b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velkým rozměrům šneků</a:t>
              </a:r>
              <a:endPara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BA493B93-6AB7-4BE1-8C05-AA366B55D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109" y="3600762"/>
              <a:ext cx="200606" cy="203175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C1AD1B40-8CDF-423F-9275-3A8BFDF82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109" y="3948818"/>
              <a:ext cx="200606" cy="203175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53120C9C-D9E8-46A1-89EA-3A548E8B1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109" y="4320081"/>
              <a:ext cx="200606" cy="203175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8EFD5C18-320C-4529-8E8A-BCE032D06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108" y="4707744"/>
              <a:ext cx="200606" cy="203175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7D1C7A25-7E9A-46A1-AB21-896951D4B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109" y="5067377"/>
              <a:ext cx="200606" cy="203175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B367B16F-3CC9-4F51-A929-9B05BF86B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109" y="5427068"/>
              <a:ext cx="200606" cy="203175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87469642-2E32-47D9-91C6-F1224DA23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109" y="5789325"/>
              <a:ext cx="200606" cy="203175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95C823BE-96C1-4EE1-8331-CEC25B5DE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624" y="6151582"/>
              <a:ext cx="200606" cy="203175"/>
            </a:xfrm>
            <a:prstGeom prst="rect">
              <a:avLst/>
            </a:prstGeom>
          </p:spPr>
        </p:pic>
      </p:grpSp>
      <p:pic>
        <p:nvPicPr>
          <p:cNvPr id="4" name="Grafik 3" descr="Ein Bild, das Transport, Satellit, dunkel enthält.&#10;&#10;Automatisch generierte Beschreibung">
            <a:extLst>
              <a:ext uri="{FF2B5EF4-FFF2-40B4-BE49-F238E27FC236}">
                <a16:creationId xmlns:a16="http://schemas.microsoft.com/office/drawing/2014/main" id="{064F56AD-D1C6-4CBE-A435-2A266BB222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170" y="1849313"/>
            <a:ext cx="6096012" cy="534010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9EB301CC-577C-4C5A-800E-23A41F66ABC0}"/>
              </a:ext>
            </a:extLst>
          </p:cNvPr>
          <p:cNvSpPr txBox="1"/>
          <p:nvPr/>
        </p:nvSpPr>
        <p:spPr>
          <a:xfrm>
            <a:off x="441957" y="683459"/>
            <a:ext cx="7987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61A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Vielfraß</a:t>
            </a:r>
            <a:r>
              <a:rPr lang="de-DE" sz="2400" b="1" baseline="30000" dirty="0">
                <a:solidFill>
                  <a:srgbClr val="61A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2400" b="1" dirty="0">
                <a:solidFill>
                  <a:srgbClr val="61A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jedinečný systém dávkování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4537EE6-524B-C9FD-6B98-3B69AC884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449" y="518612"/>
            <a:ext cx="4071938" cy="7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61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Ausrüstung enthält.&#10;&#10;Automatisch generierte Beschreibung">
            <a:extLst>
              <a:ext uri="{FF2B5EF4-FFF2-40B4-BE49-F238E27FC236}">
                <a16:creationId xmlns:a16="http://schemas.microsoft.com/office/drawing/2014/main" id="{8359FE2A-7658-4355-B179-E93E99CD65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903" y="1897121"/>
            <a:ext cx="6184762" cy="3923066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8CB4877-53D4-440A-B90C-5E9CE00CCDF2}"/>
              </a:ext>
            </a:extLst>
          </p:cNvPr>
          <p:cNvGrpSpPr/>
          <p:nvPr/>
        </p:nvGrpSpPr>
        <p:grpSpPr>
          <a:xfrm>
            <a:off x="173804" y="2374083"/>
            <a:ext cx="6644841" cy="3247556"/>
            <a:chOff x="260265" y="3803641"/>
            <a:chExt cx="6369461" cy="1910465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91C1C499-570E-445B-A561-70A8789E5BA4}"/>
                </a:ext>
              </a:extLst>
            </p:cNvPr>
            <p:cNvSpPr/>
            <p:nvPr/>
          </p:nvSpPr>
          <p:spPr>
            <a:xfrm>
              <a:off x="533726" y="3803641"/>
              <a:ext cx="6096000" cy="19104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 vybavena nejnovějším řadovým pětiválcovým </a:t>
              </a:r>
              <a:b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motorem SCANIA DC09</a:t>
              </a:r>
              <a:b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devítilitrová jednotka v robustním provedení</a:t>
              </a:r>
              <a:b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nízké nároky na údržbu a výborná dostupnost náhradních dílů</a:t>
              </a:r>
              <a:b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všechny komponenty montované na jednom rámu</a:t>
              </a:r>
              <a:b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včetně zařízení pro vzdálený přístup a sledování</a:t>
              </a: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A8E79469-D41C-4C81-B795-5C3644492C31}"/>
                </a:ext>
              </a:extLst>
            </p:cNvPr>
            <p:cNvGrpSpPr/>
            <p:nvPr/>
          </p:nvGrpSpPr>
          <p:grpSpPr>
            <a:xfrm>
              <a:off x="260265" y="3863657"/>
              <a:ext cx="302285" cy="886188"/>
              <a:chOff x="260265" y="3863657"/>
              <a:chExt cx="302285" cy="886188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B4D0F100-5A90-4762-8001-E6ED51890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1863" y="3863657"/>
                <a:ext cx="280687" cy="184254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479563C4-7E2E-4608-B211-86A27C992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493" y="4282394"/>
                <a:ext cx="264267" cy="173475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2EA9F589-53E8-4A27-9B84-EF6124462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0265" y="4576370"/>
                <a:ext cx="264267" cy="173475"/>
              </a:xfrm>
              <a:prstGeom prst="rect">
                <a:avLst/>
              </a:prstGeom>
            </p:spPr>
          </p:pic>
        </p:grp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A0CFD303-6D9F-4003-9430-35AE3C1E5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38" y="4979159"/>
            <a:ext cx="272820" cy="276314"/>
          </a:xfrm>
          <a:prstGeom prst="rect">
            <a:avLst/>
          </a:prstGeom>
        </p:spPr>
      </p:pic>
      <p:pic>
        <p:nvPicPr>
          <p:cNvPr id="22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62A6F9B3-7813-48C1-B686-7F1209E016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196" y="561735"/>
            <a:ext cx="3677549" cy="62205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5EA30DF-6F11-4CC3-9F25-F57E50BAAD33}"/>
              </a:ext>
            </a:extLst>
          </p:cNvPr>
          <p:cNvSpPr txBox="1"/>
          <p:nvPr/>
        </p:nvSpPr>
        <p:spPr>
          <a:xfrm>
            <a:off x="441957" y="683459"/>
            <a:ext cx="7987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E31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BGA 095 –</a:t>
            </a:r>
            <a:r>
              <a:rPr lang="cs-CZ" sz="2400" b="1" dirty="0">
                <a:solidFill>
                  <a:srgbClr val="E31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kogenerační jednotka 100-150 </a:t>
            </a:r>
            <a:r>
              <a:rPr lang="cs-CZ" sz="2400" b="1" dirty="0" err="1">
                <a:solidFill>
                  <a:srgbClr val="E31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cs-CZ" sz="2000" b="1" dirty="0" err="1">
                <a:solidFill>
                  <a:srgbClr val="E31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cs-CZ" sz="2000" b="1" dirty="0">
                <a:solidFill>
                  <a:srgbClr val="E31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400" b="1" dirty="0">
              <a:solidFill>
                <a:srgbClr val="E31D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šitá na míru vašim požadavkům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20">
            <a:extLst>
              <a:ext uri="{FF2B5EF4-FFF2-40B4-BE49-F238E27FC236}">
                <a16:creationId xmlns:a16="http://schemas.microsoft.com/office/drawing/2014/main" id="{531AD305-279A-ABA8-29E6-1A685E5C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23" y="4233247"/>
            <a:ext cx="268334" cy="2717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8944F68-23A3-4BE5-DFE1-7E9BE5D32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4196" y="541306"/>
            <a:ext cx="3586163" cy="666098"/>
          </a:xfrm>
          <a:prstGeom prst="rect">
            <a:avLst/>
          </a:prstGeom>
        </p:spPr>
      </p:pic>
      <p:sp>
        <p:nvSpPr>
          <p:cNvPr id="16" name="Rechteck 28">
            <a:extLst>
              <a:ext uri="{FF2B5EF4-FFF2-40B4-BE49-F238E27FC236}">
                <a16:creationId xmlns:a16="http://schemas.microsoft.com/office/drawing/2014/main" id="{EA37338E-7522-47F4-B434-342D68BB45C2}"/>
              </a:ext>
            </a:extLst>
          </p:cNvPr>
          <p:cNvSpPr/>
          <p:nvPr/>
        </p:nvSpPr>
        <p:spPr>
          <a:xfrm>
            <a:off x="891022" y="5621639"/>
            <a:ext cx="3796307" cy="764762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100: 75 -100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en-US" sz="1200" baseline="-2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cs-CZ" sz="1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generátor 44,3 M8 </a:t>
            </a:r>
            <a:br>
              <a:rPr lang="cs-CZ" sz="1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150: 120 -120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en-US" sz="1200" baseline="-2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generátor 44,3 M8</a:t>
            </a:r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03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 Folienmaster</Template>
  <TotalTime>242</TotalTime>
  <Words>886</Words>
  <Application>Microsoft Office PowerPoint</Application>
  <PresentationFormat>Širokoúhlá obrazovka</PresentationFormat>
  <Paragraphs>125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</vt:lpstr>
      <vt:lpstr>Efektivní bioplynové stanice</vt:lpstr>
      <vt:lpstr>agriKomp Bohemia s.r.o.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</vt:lpstr>
      <vt:lpstr>Nejmenší BPS Dolní Lhotka 160 kWel. → 200 kWel.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Gernot Buchta</dc:creator>
  <cp:lastModifiedBy>Julie Dajčl</cp:lastModifiedBy>
  <cp:revision>294</cp:revision>
  <dcterms:created xsi:type="dcterms:W3CDTF">2017-07-12T07:55:40Z</dcterms:created>
  <dcterms:modified xsi:type="dcterms:W3CDTF">2022-11-15T10:44:33Z</dcterms:modified>
</cp:coreProperties>
</file>