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56" r:id="rId2"/>
    <p:sldId id="519" r:id="rId3"/>
    <p:sldId id="258" r:id="rId4"/>
    <p:sldId id="259" r:id="rId5"/>
    <p:sldId id="257" r:id="rId6"/>
    <p:sldId id="260" r:id="rId7"/>
    <p:sldId id="428" r:id="rId8"/>
    <p:sldId id="517" r:id="rId9"/>
    <p:sldId id="508" r:id="rId10"/>
    <p:sldId id="261" r:id="rId11"/>
    <p:sldId id="262" r:id="rId12"/>
    <p:sldId id="509" r:id="rId13"/>
    <p:sldId id="510" r:id="rId14"/>
    <p:sldId id="511" r:id="rId15"/>
    <p:sldId id="512" r:id="rId16"/>
    <p:sldId id="515" r:id="rId17"/>
    <p:sldId id="514" r:id="rId18"/>
    <p:sldId id="518" r:id="rId19"/>
    <p:sldId id="516" r:id="rId20"/>
    <p:sldId id="51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7CB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-14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43928916592371"/>
          <c:y val="0.10335195530726257"/>
          <c:w val="0.87362826554387651"/>
          <c:h val="0.56515734408631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List1!$A$26</c:f>
              <c:strCache>
                <c:ptCount val="1"/>
                <c:pt idx="0">
                  <c:v>Srážky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List1!$B$25:$V$25</c:f>
              <c:strCache>
                <c:ptCount val="21"/>
                <c:pt idx="0">
                  <c:v>1/V</c:v>
                </c:pt>
                <c:pt idx="1">
                  <c:v>2/V</c:v>
                </c:pt>
                <c:pt idx="2">
                  <c:v>3/V</c:v>
                </c:pt>
                <c:pt idx="3">
                  <c:v>1/VI</c:v>
                </c:pt>
                <c:pt idx="4">
                  <c:v>2/VI</c:v>
                </c:pt>
                <c:pt idx="5">
                  <c:v>3/VI</c:v>
                </c:pt>
                <c:pt idx="6">
                  <c:v>1/VII</c:v>
                </c:pt>
                <c:pt idx="7">
                  <c:v>2/VII</c:v>
                </c:pt>
                <c:pt idx="8">
                  <c:v>3/VII</c:v>
                </c:pt>
                <c:pt idx="9">
                  <c:v>1/VIII</c:v>
                </c:pt>
                <c:pt idx="10">
                  <c:v>2/VIII</c:v>
                </c:pt>
                <c:pt idx="11">
                  <c:v>3/VIII</c:v>
                </c:pt>
                <c:pt idx="12">
                  <c:v>1/IX</c:v>
                </c:pt>
                <c:pt idx="13">
                  <c:v>2/IX</c:v>
                </c:pt>
                <c:pt idx="14">
                  <c:v>3/IX</c:v>
                </c:pt>
                <c:pt idx="15">
                  <c:v>1/X</c:v>
                </c:pt>
                <c:pt idx="16">
                  <c:v>2/X</c:v>
                </c:pt>
                <c:pt idx="17">
                  <c:v>3/X</c:v>
                </c:pt>
                <c:pt idx="18">
                  <c:v>1/XI</c:v>
                </c:pt>
                <c:pt idx="19">
                  <c:v>2/XI</c:v>
                </c:pt>
                <c:pt idx="20">
                  <c:v>3/XI</c:v>
                </c:pt>
              </c:strCache>
            </c:strRef>
          </c:cat>
          <c:val>
            <c:numRef>
              <c:f>List1!$B$26:$V$26</c:f>
              <c:numCache>
                <c:formatCode>General</c:formatCode>
                <c:ptCount val="21"/>
                <c:pt idx="0">
                  <c:v>43</c:v>
                </c:pt>
                <c:pt idx="1">
                  <c:v>49</c:v>
                </c:pt>
                <c:pt idx="2">
                  <c:v>37</c:v>
                </c:pt>
                <c:pt idx="3">
                  <c:v>41</c:v>
                </c:pt>
                <c:pt idx="4">
                  <c:v>40</c:v>
                </c:pt>
                <c:pt idx="5">
                  <c:v>2</c:v>
                </c:pt>
                <c:pt idx="6">
                  <c:v>4</c:v>
                </c:pt>
                <c:pt idx="7">
                  <c:v>55</c:v>
                </c:pt>
                <c:pt idx="8">
                  <c:v>46</c:v>
                </c:pt>
                <c:pt idx="9">
                  <c:v>38</c:v>
                </c:pt>
                <c:pt idx="10">
                  <c:v>18</c:v>
                </c:pt>
                <c:pt idx="11">
                  <c:v>47</c:v>
                </c:pt>
                <c:pt idx="12">
                  <c:v>20</c:v>
                </c:pt>
                <c:pt idx="13">
                  <c:v>10</c:v>
                </c:pt>
                <c:pt idx="14">
                  <c:v>42</c:v>
                </c:pt>
                <c:pt idx="15">
                  <c:v>0</c:v>
                </c:pt>
                <c:pt idx="16">
                  <c:v>10</c:v>
                </c:pt>
                <c:pt idx="17">
                  <c:v>7</c:v>
                </c:pt>
                <c:pt idx="18">
                  <c:v>6</c:v>
                </c:pt>
                <c:pt idx="19">
                  <c:v>10</c:v>
                </c:pt>
                <c:pt idx="2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7-42E4-A673-39F83A58B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8364383"/>
        <c:axId val="568706703"/>
      </c:barChart>
      <c:lineChart>
        <c:grouping val="standard"/>
        <c:varyColors val="0"/>
        <c:ser>
          <c:idx val="1"/>
          <c:order val="1"/>
          <c:tx>
            <c:strRef>
              <c:f>List1!$A$27</c:f>
              <c:strCache>
                <c:ptCount val="1"/>
                <c:pt idx="0">
                  <c:v>Kontrola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List1!$B$25:$V$25</c:f>
              <c:strCache>
                <c:ptCount val="21"/>
                <c:pt idx="0">
                  <c:v>1/V</c:v>
                </c:pt>
                <c:pt idx="1">
                  <c:v>2/V</c:v>
                </c:pt>
                <c:pt idx="2">
                  <c:v>3/V</c:v>
                </c:pt>
                <c:pt idx="3">
                  <c:v>1/VI</c:v>
                </c:pt>
                <c:pt idx="4">
                  <c:v>2/VI</c:v>
                </c:pt>
                <c:pt idx="5">
                  <c:v>3/VI</c:v>
                </c:pt>
                <c:pt idx="6">
                  <c:v>1/VII</c:v>
                </c:pt>
                <c:pt idx="7">
                  <c:v>2/VII</c:v>
                </c:pt>
                <c:pt idx="8">
                  <c:v>3/VII</c:v>
                </c:pt>
                <c:pt idx="9">
                  <c:v>1/VIII</c:v>
                </c:pt>
                <c:pt idx="10">
                  <c:v>2/VIII</c:v>
                </c:pt>
                <c:pt idx="11">
                  <c:v>3/VIII</c:v>
                </c:pt>
                <c:pt idx="12">
                  <c:v>1/IX</c:v>
                </c:pt>
                <c:pt idx="13">
                  <c:v>2/IX</c:v>
                </c:pt>
                <c:pt idx="14">
                  <c:v>3/IX</c:v>
                </c:pt>
                <c:pt idx="15">
                  <c:v>1/X</c:v>
                </c:pt>
                <c:pt idx="16">
                  <c:v>2/X</c:v>
                </c:pt>
                <c:pt idx="17">
                  <c:v>3/X</c:v>
                </c:pt>
                <c:pt idx="18">
                  <c:v>1/XI</c:v>
                </c:pt>
                <c:pt idx="19">
                  <c:v>2/XI</c:v>
                </c:pt>
                <c:pt idx="20">
                  <c:v>3/XI</c:v>
                </c:pt>
              </c:strCache>
            </c:strRef>
          </c:cat>
          <c:val>
            <c:numRef>
              <c:f>List1!$B$27:$V$27</c:f>
              <c:numCache>
                <c:formatCode>General</c:formatCode>
                <c:ptCount val="21"/>
                <c:pt idx="0">
                  <c:v>14</c:v>
                </c:pt>
                <c:pt idx="1">
                  <c:v>15</c:v>
                </c:pt>
                <c:pt idx="2">
                  <c:v>20</c:v>
                </c:pt>
                <c:pt idx="3">
                  <c:v>14</c:v>
                </c:pt>
                <c:pt idx="4">
                  <c:v>12</c:v>
                </c:pt>
                <c:pt idx="5">
                  <c:v>7</c:v>
                </c:pt>
                <c:pt idx="6">
                  <c:v>4</c:v>
                </c:pt>
                <c:pt idx="7">
                  <c:v>7</c:v>
                </c:pt>
                <c:pt idx="8">
                  <c:v>23</c:v>
                </c:pt>
                <c:pt idx="9">
                  <c:v>18</c:v>
                </c:pt>
                <c:pt idx="10">
                  <c:v>18</c:v>
                </c:pt>
                <c:pt idx="11">
                  <c:v>10</c:v>
                </c:pt>
                <c:pt idx="12">
                  <c:v>11</c:v>
                </c:pt>
                <c:pt idx="13">
                  <c:v>10</c:v>
                </c:pt>
                <c:pt idx="14">
                  <c:v>13</c:v>
                </c:pt>
                <c:pt idx="15">
                  <c:v>9</c:v>
                </c:pt>
                <c:pt idx="16">
                  <c:v>9</c:v>
                </c:pt>
                <c:pt idx="17">
                  <c:v>10</c:v>
                </c:pt>
                <c:pt idx="18">
                  <c:v>9</c:v>
                </c:pt>
                <c:pt idx="19">
                  <c:v>10</c:v>
                </c:pt>
                <c:pt idx="20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E7-42E4-A673-39F83A58BF5E}"/>
            </c:ext>
          </c:extLst>
        </c:ser>
        <c:ser>
          <c:idx val="2"/>
          <c:order val="2"/>
          <c:tx>
            <c:strRef>
              <c:f>List1!$A$28</c:f>
              <c:strCache>
                <c:ptCount val="1"/>
                <c:pt idx="0">
                  <c:v>Dávka 50 t/ha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List1!$B$25:$V$25</c:f>
              <c:strCache>
                <c:ptCount val="21"/>
                <c:pt idx="0">
                  <c:v>1/V</c:v>
                </c:pt>
                <c:pt idx="1">
                  <c:v>2/V</c:v>
                </c:pt>
                <c:pt idx="2">
                  <c:v>3/V</c:v>
                </c:pt>
                <c:pt idx="3">
                  <c:v>1/VI</c:v>
                </c:pt>
                <c:pt idx="4">
                  <c:v>2/VI</c:v>
                </c:pt>
                <c:pt idx="5">
                  <c:v>3/VI</c:v>
                </c:pt>
                <c:pt idx="6">
                  <c:v>1/VII</c:v>
                </c:pt>
                <c:pt idx="7">
                  <c:v>2/VII</c:v>
                </c:pt>
                <c:pt idx="8">
                  <c:v>3/VII</c:v>
                </c:pt>
                <c:pt idx="9">
                  <c:v>1/VIII</c:v>
                </c:pt>
                <c:pt idx="10">
                  <c:v>2/VIII</c:v>
                </c:pt>
                <c:pt idx="11">
                  <c:v>3/VIII</c:v>
                </c:pt>
                <c:pt idx="12">
                  <c:v>1/IX</c:v>
                </c:pt>
                <c:pt idx="13">
                  <c:v>2/IX</c:v>
                </c:pt>
                <c:pt idx="14">
                  <c:v>3/IX</c:v>
                </c:pt>
                <c:pt idx="15">
                  <c:v>1/X</c:v>
                </c:pt>
                <c:pt idx="16">
                  <c:v>2/X</c:v>
                </c:pt>
                <c:pt idx="17">
                  <c:v>3/X</c:v>
                </c:pt>
                <c:pt idx="18">
                  <c:v>1/XI</c:v>
                </c:pt>
                <c:pt idx="19">
                  <c:v>2/XI</c:v>
                </c:pt>
                <c:pt idx="20">
                  <c:v>3/XI</c:v>
                </c:pt>
              </c:strCache>
            </c:strRef>
          </c:cat>
          <c:val>
            <c:numRef>
              <c:f>List1!$B$28:$V$28</c:f>
              <c:numCache>
                <c:formatCode>General</c:formatCode>
                <c:ptCount val="21"/>
                <c:pt idx="0">
                  <c:v>18</c:v>
                </c:pt>
                <c:pt idx="1">
                  <c:v>22</c:v>
                </c:pt>
                <c:pt idx="2">
                  <c:v>20</c:v>
                </c:pt>
                <c:pt idx="3">
                  <c:v>20</c:v>
                </c:pt>
                <c:pt idx="4">
                  <c:v>24</c:v>
                </c:pt>
                <c:pt idx="5">
                  <c:v>20</c:v>
                </c:pt>
                <c:pt idx="6">
                  <c:v>10</c:v>
                </c:pt>
                <c:pt idx="7">
                  <c:v>13</c:v>
                </c:pt>
                <c:pt idx="8">
                  <c:v>23</c:v>
                </c:pt>
                <c:pt idx="9">
                  <c:v>26</c:v>
                </c:pt>
                <c:pt idx="10">
                  <c:v>27</c:v>
                </c:pt>
                <c:pt idx="11">
                  <c:v>28</c:v>
                </c:pt>
                <c:pt idx="12">
                  <c:v>28</c:v>
                </c:pt>
                <c:pt idx="13">
                  <c:v>28</c:v>
                </c:pt>
                <c:pt idx="14">
                  <c:v>29</c:v>
                </c:pt>
                <c:pt idx="15">
                  <c:v>25</c:v>
                </c:pt>
                <c:pt idx="16">
                  <c:v>20</c:v>
                </c:pt>
                <c:pt idx="17">
                  <c:v>19</c:v>
                </c:pt>
                <c:pt idx="18">
                  <c:v>20</c:v>
                </c:pt>
                <c:pt idx="19">
                  <c:v>20</c:v>
                </c:pt>
                <c:pt idx="20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E7-42E4-A673-39F83A58BF5E}"/>
            </c:ext>
          </c:extLst>
        </c:ser>
        <c:ser>
          <c:idx val="3"/>
          <c:order val="3"/>
          <c:tx>
            <c:strRef>
              <c:f>List1!$A$29</c:f>
              <c:strCache>
                <c:ptCount val="1"/>
                <c:pt idx="0">
                  <c:v>Dávka 100 t/ha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List1!$B$25:$V$25</c:f>
              <c:strCache>
                <c:ptCount val="21"/>
                <c:pt idx="0">
                  <c:v>1/V</c:v>
                </c:pt>
                <c:pt idx="1">
                  <c:v>2/V</c:v>
                </c:pt>
                <c:pt idx="2">
                  <c:v>3/V</c:v>
                </c:pt>
                <c:pt idx="3">
                  <c:v>1/VI</c:v>
                </c:pt>
                <c:pt idx="4">
                  <c:v>2/VI</c:v>
                </c:pt>
                <c:pt idx="5">
                  <c:v>3/VI</c:v>
                </c:pt>
                <c:pt idx="6">
                  <c:v>1/VII</c:v>
                </c:pt>
                <c:pt idx="7">
                  <c:v>2/VII</c:v>
                </c:pt>
                <c:pt idx="8">
                  <c:v>3/VII</c:v>
                </c:pt>
                <c:pt idx="9">
                  <c:v>1/VIII</c:v>
                </c:pt>
                <c:pt idx="10">
                  <c:v>2/VIII</c:v>
                </c:pt>
                <c:pt idx="11">
                  <c:v>3/VIII</c:v>
                </c:pt>
                <c:pt idx="12">
                  <c:v>1/IX</c:v>
                </c:pt>
                <c:pt idx="13">
                  <c:v>2/IX</c:v>
                </c:pt>
                <c:pt idx="14">
                  <c:v>3/IX</c:v>
                </c:pt>
                <c:pt idx="15">
                  <c:v>1/X</c:v>
                </c:pt>
                <c:pt idx="16">
                  <c:v>2/X</c:v>
                </c:pt>
                <c:pt idx="17">
                  <c:v>3/X</c:v>
                </c:pt>
                <c:pt idx="18">
                  <c:v>1/XI</c:v>
                </c:pt>
                <c:pt idx="19">
                  <c:v>2/XI</c:v>
                </c:pt>
                <c:pt idx="20">
                  <c:v>3/XI</c:v>
                </c:pt>
              </c:strCache>
            </c:strRef>
          </c:cat>
          <c:val>
            <c:numRef>
              <c:f>List1!$B$29:$V$29</c:f>
              <c:numCache>
                <c:formatCode>General</c:formatCode>
                <c:ptCount val="21"/>
                <c:pt idx="0">
                  <c:v>20</c:v>
                </c:pt>
                <c:pt idx="1">
                  <c:v>26</c:v>
                </c:pt>
                <c:pt idx="2">
                  <c:v>29</c:v>
                </c:pt>
                <c:pt idx="3">
                  <c:v>25</c:v>
                </c:pt>
                <c:pt idx="4">
                  <c:v>26</c:v>
                </c:pt>
                <c:pt idx="5">
                  <c:v>25</c:v>
                </c:pt>
                <c:pt idx="6">
                  <c:v>30</c:v>
                </c:pt>
                <c:pt idx="7">
                  <c:v>29</c:v>
                </c:pt>
                <c:pt idx="8">
                  <c:v>34</c:v>
                </c:pt>
                <c:pt idx="9">
                  <c:v>34</c:v>
                </c:pt>
                <c:pt idx="10">
                  <c:v>33</c:v>
                </c:pt>
                <c:pt idx="11">
                  <c:v>32</c:v>
                </c:pt>
                <c:pt idx="12">
                  <c:v>35</c:v>
                </c:pt>
                <c:pt idx="13">
                  <c:v>33</c:v>
                </c:pt>
                <c:pt idx="14">
                  <c:v>34</c:v>
                </c:pt>
                <c:pt idx="15">
                  <c:v>30</c:v>
                </c:pt>
                <c:pt idx="16">
                  <c:v>30</c:v>
                </c:pt>
                <c:pt idx="17">
                  <c:v>29</c:v>
                </c:pt>
                <c:pt idx="18">
                  <c:v>29</c:v>
                </c:pt>
                <c:pt idx="19">
                  <c:v>28</c:v>
                </c:pt>
                <c:pt idx="20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E7-42E4-A673-39F83A58B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364383"/>
        <c:axId val="568706703"/>
      </c:lineChart>
      <c:catAx>
        <c:axId val="568364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/>
                  <a:t>Termín</a:t>
                </a:r>
              </a:p>
            </c:rich>
          </c:tx>
          <c:layout>
            <c:manualLayout>
              <c:xMode val="edge"/>
              <c:yMode val="edge"/>
              <c:x val="0.4752880226439834"/>
              <c:y val="0.821930694136434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568706703"/>
        <c:crosses val="autoZero"/>
        <c:auto val="1"/>
        <c:lblAlgn val="ctr"/>
        <c:lblOffset val="100"/>
        <c:noMultiLvlLbl val="0"/>
      </c:catAx>
      <c:valAx>
        <c:axId val="568706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/>
                  <a:t>Vlhkost půdy [%], Srážky [mm]</a:t>
                </a:r>
              </a:p>
            </c:rich>
          </c:tx>
          <c:layout>
            <c:manualLayout>
              <c:xMode val="edge"/>
              <c:yMode val="edge"/>
              <c:x val="1.4451889832789309E-2"/>
              <c:y val="6.29117510830177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568364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045362642588545E-2"/>
          <c:y val="0.92234859453688267"/>
          <c:w val="0.62473118084834722"/>
          <c:h val="7.7651405463117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76559660811629"/>
          <c:y val="8.7036869940621708E-2"/>
          <c:w val="0.84305857921605953"/>
          <c:h val="0.70442179083368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'bazální respirace'!$A$21</c:f>
              <c:strCache>
                <c:ptCount val="1"/>
                <c:pt idx="0">
                  <c:v>LAV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'bazální respirace'!$B$20:$E$20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'bazální respirace'!$B$21:$E$21</c:f>
              <c:numCache>
                <c:formatCode>General</c:formatCode>
                <c:ptCount val="4"/>
                <c:pt idx="0">
                  <c:v>1.05</c:v>
                </c:pt>
                <c:pt idx="1">
                  <c:v>1.1000000000000001</c:v>
                </c:pt>
                <c:pt idx="2">
                  <c:v>1.2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1-44D4-BF92-DC40622F7771}"/>
            </c:ext>
          </c:extLst>
        </c:ser>
        <c:ser>
          <c:idx val="1"/>
          <c:order val="1"/>
          <c:tx>
            <c:strRef>
              <c:f>'bazální respirace'!$A$22</c:f>
              <c:strCache>
                <c:ptCount val="1"/>
                <c:pt idx="0">
                  <c:v>Kejda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'bazální respirace'!$B$20:$E$20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'bazální respirace'!$B$22:$E$22</c:f>
              <c:numCache>
                <c:formatCode>General</c:formatCode>
                <c:ptCount val="4"/>
                <c:pt idx="0">
                  <c:v>1.2</c:v>
                </c:pt>
                <c:pt idx="1">
                  <c:v>1.7</c:v>
                </c:pt>
                <c:pt idx="2">
                  <c:v>1.75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51-44D4-BF92-DC40622F7771}"/>
            </c:ext>
          </c:extLst>
        </c:ser>
        <c:ser>
          <c:idx val="2"/>
          <c:order val="2"/>
          <c:tx>
            <c:strRef>
              <c:f>'bazální respirace'!$A$23</c:f>
              <c:strCache>
                <c:ptCount val="1"/>
                <c:pt idx="0">
                  <c:v>Dg Opatov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'bazální respirace'!$B$20:$E$20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'bazální respirace'!$B$23:$E$23</c:f>
              <c:numCache>
                <c:formatCode>General</c:formatCode>
                <c:ptCount val="4"/>
                <c:pt idx="0">
                  <c:v>1.55</c:v>
                </c:pt>
                <c:pt idx="1">
                  <c:v>1.1499999999999999</c:v>
                </c:pt>
                <c:pt idx="2">
                  <c:v>1.7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51-44D4-BF92-DC40622F7771}"/>
            </c:ext>
          </c:extLst>
        </c:ser>
        <c:ser>
          <c:idx val="3"/>
          <c:order val="3"/>
          <c:tx>
            <c:strRef>
              <c:f>'bazální respirace'!$A$24</c:f>
              <c:strCache>
                <c:ptCount val="1"/>
                <c:pt idx="0">
                  <c:v>Dg Lípa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'bazální respirace'!$B$20:$E$20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'bazální respirace'!$B$24:$E$24</c:f>
              <c:numCache>
                <c:formatCode>General</c:formatCode>
                <c:ptCount val="4"/>
                <c:pt idx="0">
                  <c:v>0.9</c:v>
                </c:pt>
                <c:pt idx="1">
                  <c:v>1.2</c:v>
                </c:pt>
                <c:pt idx="2">
                  <c:v>1.65</c:v>
                </c:pt>
                <c:pt idx="3">
                  <c:v>1.1499999999999999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51-44D4-BF92-DC40622F7771}"/>
            </c:ext>
          </c:extLst>
        </c:ser>
        <c:ser>
          <c:idx val="4"/>
          <c:order val="4"/>
          <c:tx>
            <c:strRef>
              <c:f>'bazální respirace'!$A$25</c:f>
              <c:strCache>
                <c:ptCount val="1"/>
                <c:pt idx="0">
                  <c:v>Kompost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'bazální respirace'!$B$20:$E$20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'bazální respirace'!$B$25:$E$25</c:f>
              <c:numCache>
                <c:formatCode>General</c:formatCode>
                <c:ptCount val="4"/>
                <c:pt idx="0">
                  <c:v>0.95</c:v>
                </c:pt>
                <c:pt idx="1">
                  <c:v>1.4</c:v>
                </c:pt>
                <c:pt idx="2">
                  <c:v>2.9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51-44D4-BF92-DC40622F7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238799"/>
        <c:axId val="193114959"/>
      </c:barChart>
      <c:catAx>
        <c:axId val="125238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93114959"/>
        <c:crosses val="autoZero"/>
        <c:auto val="1"/>
        <c:lblAlgn val="ctr"/>
        <c:lblOffset val="100"/>
        <c:noMultiLvlLbl val="0"/>
      </c:catAx>
      <c:valAx>
        <c:axId val="1931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/>
                  <a:t>BR [µg C.g</a:t>
                </a:r>
                <a:r>
                  <a:rPr lang="cs-CZ" baseline="30000"/>
                  <a:t>-1</a:t>
                </a:r>
                <a:r>
                  <a:rPr lang="cs-CZ"/>
                  <a:t>.h</a:t>
                </a:r>
                <a:r>
                  <a:rPr lang="cs-CZ" baseline="30000"/>
                  <a:t>-1</a:t>
                </a:r>
                <a:r>
                  <a:rPr lang="cs-CZ"/>
                  <a:t>]</a:t>
                </a:r>
              </a:p>
            </c:rich>
          </c:tx>
          <c:layout>
            <c:manualLayout>
              <c:xMode val="edge"/>
              <c:yMode val="edge"/>
              <c:x val="1.098901098901099E-2"/>
              <c:y val="0.26167931540203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25238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71843904127367"/>
          <c:y val="0.90471985305634273"/>
          <c:w val="0.70495189865379726"/>
          <c:h val="7.7196964303512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8337408678616"/>
          <c:y val="7.8856152512998268E-2"/>
          <c:w val="0.85772393835385963"/>
          <c:h val="0.72127649121849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'extrahovatelný C'!$A$22</c:f>
              <c:strCache>
                <c:ptCount val="1"/>
                <c:pt idx="0">
                  <c:v>LAV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'extrahovatelný C'!$B$21:$E$21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'extrahovatelný C'!$B$22:$E$22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25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B-4B79-AEDA-3E7DCD3B29AD}"/>
            </c:ext>
          </c:extLst>
        </c:ser>
        <c:ser>
          <c:idx val="1"/>
          <c:order val="1"/>
          <c:tx>
            <c:strRef>
              <c:f>'extrahovatelný C'!$A$23</c:f>
              <c:strCache>
                <c:ptCount val="1"/>
                <c:pt idx="0">
                  <c:v>Kejda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'extrahovatelný C'!$B$21:$E$21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'extrahovatelný C'!$B$23:$E$23</c:f>
              <c:numCache>
                <c:formatCode>General</c:formatCode>
                <c:ptCount val="4"/>
                <c:pt idx="0">
                  <c:v>25</c:v>
                </c:pt>
                <c:pt idx="1">
                  <c:v>35</c:v>
                </c:pt>
                <c:pt idx="2">
                  <c:v>29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B-4B79-AEDA-3E7DCD3B29AD}"/>
            </c:ext>
          </c:extLst>
        </c:ser>
        <c:ser>
          <c:idx val="2"/>
          <c:order val="2"/>
          <c:tx>
            <c:strRef>
              <c:f>'extrahovatelný C'!$A$24</c:f>
              <c:strCache>
                <c:ptCount val="1"/>
                <c:pt idx="0">
                  <c:v>Dg Opatov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'extrahovatelný C'!$B$21:$E$21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'extrahovatelný C'!$B$24:$E$24</c:f>
              <c:numCache>
                <c:formatCode>General</c:formatCode>
                <c:ptCount val="4"/>
                <c:pt idx="0">
                  <c:v>28</c:v>
                </c:pt>
                <c:pt idx="1">
                  <c:v>34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B-4B79-AEDA-3E7DCD3B29AD}"/>
            </c:ext>
          </c:extLst>
        </c:ser>
        <c:ser>
          <c:idx val="3"/>
          <c:order val="3"/>
          <c:tx>
            <c:strRef>
              <c:f>'extrahovatelný C'!$A$25</c:f>
              <c:strCache>
                <c:ptCount val="1"/>
                <c:pt idx="0">
                  <c:v>Dg Lípa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'extrahovatelný C'!$B$21:$E$21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'extrahovatelný C'!$B$25:$E$25</c:f>
              <c:numCache>
                <c:formatCode>General</c:formatCode>
                <c:ptCount val="4"/>
                <c:pt idx="0">
                  <c:v>24</c:v>
                </c:pt>
                <c:pt idx="1">
                  <c:v>35</c:v>
                </c:pt>
                <c:pt idx="2">
                  <c:v>36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B-4B79-AEDA-3E7DCD3B29AD}"/>
            </c:ext>
          </c:extLst>
        </c:ser>
        <c:ser>
          <c:idx val="4"/>
          <c:order val="4"/>
          <c:tx>
            <c:strRef>
              <c:f>'extrahovatelný C'!$A$26</c:f>
              <c:strCache>
                <c:ptCount val="1"/>
                <c:pt idx="0">
                  <c:v>Kompost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'extrahovatelný C'!$B$21:$E$21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'extrahovatelný C'!$B$26:$E$26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59</c:v>
                </c:pt>
                <c:pt idx="3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B-4B79-AEDA-3E7DCD3B2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880607"/>
        <c:axId val="124890431"/>
      </c:barChart>
      <c:catAx>
        <c:axId val="1248806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24890431"/>
        <c:crosses val="autoZero"/>
        <c:auto val="1"/>
        <c:lblAlgn val="ctr"/>
        <c:lblOffset val="100"/>
        <c:noMultiLvlLbl val="0"/>
      </c:catAx>
      <c:valAx>
        <c:axId val="124890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Cext</a:t>
                </a:r>
                <a:r>
                  <a:rPr lang="cs-CZ" dirty="0"/>
                  <a:t> [µg C.g</a:t>
                </a:r>
                <a:r>
                  <a:rPr lang="cs-CZ" baseline="30000" dirty="0"/>
                  <a:t>-1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1.3295346628679962E-2"/>
              <c:y val="0.277743964846681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24880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72818568619095"/>
          <c:y val="0.90521677424637348"/>
          <c:w val="0.66411422931107966"/>
          <c:h val="7.3985998717231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E1AE2-D0CF-4309-9AB2-08474FBFA5B5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6247C-FE72-40D4-AC7A-F4A3E78CBA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0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Disciplína Agrochemie a výživa rostlin navazuje na poznatky celé řady základních věd jako je biologie, chemie, fyziologie rostlin a souvisí s řadou příbuzných disciplín jako je pedologie, mikrobiologie, rostlinná produkce. </a:t>
            </a:r>
          </a:p>
          <a:p>
            <a:r>
              <a:rPr lang="cs-CZ" dirty="0"/>
              <a:t>Agrochemický trojúhelník, výživa rostlin se zabývá nejen složením půdy, rostlin a hnojiv, ale především vzájemnými vztahy těchto 3 složek. Obousměrné šipky označují vzájemné vztahy, podmíněnost a vliv těchto komponentů.  </a:t>
            </a:r>
          </a:p>
          <a:p>
            <a:r>
              <a:rPr lang="cs-CZ" dirty="0"/>
              <a:t>Hnojiva – minerální, odpadní materiály ke hnojení a organická hnojiva, kam patří i komposty, kterým bych se chtěl v této přednášce dále věnovat. Odpadní materiály které lze použít přímo ke hnojení nebo do surovinové skladby kompostů.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6247C-FE72-40D4-AC7A-F4A3E78CBAE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8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>
            <a:extLst>
              <a:ext uri="{FF2B5EF4-FFF2-40B4-BE49-F238E27FC236}">
                <a16:creationId xmlns:a16="http://schemas.microsoft.com/office/drawing/2014/main" id="{4330125F-E30C-45CA-BA66-CE0A400A9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>
            <a:extLst>
              <a:ext uri="{FF2B5EF4-FFF2-40B4-BE49-F238E27FC236}">
                <a16:creationId xmlns:a16="http://schemas.microsoft.com/office/drawing/2014/main" id="{DFD9ED2F-68D9-468F-B732-A701ADCD9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Zvýšení prvních čtyř ukazatelů a snížení posledního ukazatele je indikátorem dobré humifikace organické hmoty. </a:t>
            </a:r>
          </a:p>
          <a:p>
            <a:endParaRPr lang="cs-CZ" altLang="cs-CZ"/>
          </a:p>
        </p:txBody>
      </p:sp>
      <p:sp>
        <p:nvSpPr>
          <p:cNvPr id="91140" name="Zástupný symbol pro číslo snímku 3">
            <a:extLst>
              <a:ext uri="{FF2B5EF4-FFF2-40B4-BE49-F238E27FC236}">
                <a16:creationId xmlns:a16="http://schemas.microsoft.com/office/drawing/2014/main" id="{B77138DC-FB4C-4259-A8D0-5E3EEE6E9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963141-EEB9-4463-9368-F97013A20D77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>
            <a:extLst>
              <a:ext uri="{FF2B5EF4-FFF2-40B4-BE49-F238E27FC236}">
                <a16:creationId xmlns:a16="http://schemas.microsoft.com/office/drawing/2014/main" id="{4330125F-E30C-45CA-BA66-CE0A400A9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>
            <a:extLst>
              <a:ext uri="{FF2B5EF4-FFF2-40B4-BE49-F238E27FC236}">
                <a16:creationId xmlns:a16="http://schemas.microsoft.com/office/drawing/2014/main" id="{DFD9ED2F-68D9-468F-B732-A701ADCD9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Zvýšení prvních čtyř ukazatelů a snížení posledního ukazatele je indikátorem dobré humifikace organické hmoty. </a:t>
            </a:r>
          </a:p>
          <a:p>
            <a:endParaRPr lang="cs-CZ" altLang="cs-CZ"/>
          </a:p>
        </p:txBody>
      </p:sp>
      <p:sp>
        <p:nvSpPr>
          <p:cNvPr id="91140" name="Zástupný symbol pro číslo snímku 3">
            <a:extLst>
              <a:ext uri="{FF2B5EF4-FFF2-40B4-BE49-F238E27FC236}">
                <a16:creationId xmlns:a16="http://schemas.microsoft.com/office/drawing/2014/main" id="{B77138DC-FB4C-4259-A8D0-5E3EEE6E9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963141-EEB9-4463-9368-F97013A20D77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631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62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1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252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13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13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69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14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08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39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5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54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3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55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16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54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12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9C954-5BAB-48C8-95DB-FAF8C18EDF26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25F05A-28DE-4048-9A1C-54DA6E329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7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ompostyvcr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70D92-3485-4B97-B864-579A9C3AC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2167" y="727562"/>
            <a:ext cx="8391177" cy="1900230"/>
          </a:xfrm>
        </p:spPr>
        <p:txBody>
          <a:bodyPr>
            <a:noAutofit/>
          </a:bodyPr>
          <a:lstStyle/>
          <a:p>
            <a:pPr algn="ctr"/>
            <a:r>
              <a:rPr lang="cs-CZ" sz="3600" b="1" cap="all" dirty="0"/>
              <a:t>Ekonomika aplikace Kompostu na zemědělskou půdu</a:t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0544C-0E3D-4FF9-A94F-221C36FCA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0725" y="2866819"/>
            <a:ext cx="9612389" cy="3598877"/>
          </a:xfrm>
        </p:spPr>
        <p:txBody>
          <a:bodyPr>
            <a:normAutofit/>
          </a:bodyPr>
          <a:lstStyle/>
          <a:p>
            <a:r>
              <a:rPr lang="cs-CZ" sz="2200" dirty="0"/>
              <a:t>Aleš Hanč</a:t>
            </a:r>
            <a:r>
              <a:rPr lang="cs-CZ" sz="2200" baseline="30000" dirty="0"/>
              <a:t>a</a:t>
            </a:r>
            <a:r>
              <a:rPr lang="cs-CZ" sz="2200" dirty="0"/>
              <a:t>, Tereza </a:t>
            </a:r>
            <a:r>
              <a:rPr lang="cs-CZ" sz="2200" dirty="0" err="1"/>
              <a:t>Hřebečková</a:t>
            </a:r>
            <a:r>
              <a:rPr lang="cs-CZ" sz="2200" baseline="30000" dirty="0" err="1"/>
              <a:t>a</a:t>
            </a:r>
            <a:r>
              <a:rPr lang="cs-CZ" sz="2200" dirty="0"/>
              <a:t>, Milan </a:t>
            </a:r>
            <a:r>
              <a:rPr lang="cs-CZ" sz="2200" dirty="0" err="1"/>
              <a:t>Hrčka</a:t>
            </a:r>
            <a:r>
              <a:rPr lang="cs-CZ" sz="2200" baseline="30000" dirty="0" err="1"/>
              <a:t>a,b</a:t>
            </a:r>
            <a:r>
              <a:rPr lang="cs-CZ" sz="2200" dirty="0"/>
              <a:t>, Marian </a:t>
            </a:r>
            <a:r>
              <a:rPr lang="cs-CZ" sz="2200" dirty="0" err="1"/>
              <a:t>Humplík</a:t>
            </a:r>
            <a:r>
              <a:rPr lang="cs-CZ" sz="2200" baseline="30000" dirty="0" err="1"/>
              <a:t>b,c</a:t>
            </a:r>
            <a:endParaRPr lang="cs-CZ" sz="2200" dirty="0"/>
          </a:p>
          <a:p>
            <a:pPr algn="ctr"/>
            <a:endParaRPr lang="cs-CZ" sz="2200" dirty="0"/>
          </a:p>
          <a:p>
            <a:endParaRPr lang="cs-CZ" sz="2000" dirty="0"/>
          </a:p>
          <a:p>
            <a:endParaRPr lang="cs-CZ" sz="2000" dirty="0"/>
          </a:p>
          <a:p>
            <a:pPr>
              <a:spcBef>
                <a:spcPts val="400"/>
              </a:spcBef>
            </a:pPr>
            <a:r>
              <a:rPr lang="cs-CZ" sz="2000" baseline="30000" dirty="0"/>
              <a:t>a </a:t>
            </a:r>
            <a:r>
              <a:rPr lang="cs-CZ" sz="2000" dirty="0"/>
              <a:t>Katedra </a:t>
            </a:r>
            <a:r>
              <a:rPr lang="cs-CZ" sz="2000" dirty="0" err="1"/>
              <a:t>agroenvironmentální</a:t>
            </a:r>
            <a:r>
              <a:rPr lang="cs-CZ" sz="2000" dirty="0"/>
              <a:t> chemie a výživy rostlin</a:t>
            </a:r>
          </a:p>
          <a:p>
            <a:pPr>
              <a:spcBef>
                <a:spcPts val="400"/>
              </a:spcBef>
            </a:pPr>
            <a:r>
              <a:rPr lang="cs-CZ" sz="2000" dirty="0"/>
              <a:t>  Česká zemědělská univerzita v Praze</a:t>
            </a:r>
          </a:p>
          <a:p>
            <a:pPr>
              <a:spcBef>
                <a:spcPts val="400"/>
              </a:spcBef>
            </a:pPr>
            <a:r>
              <a:rPr lang="en-GB" sz="2000" baseline="30000" dirty="0"/>
              <a:t>b</a:t>
            </a:r>
            <a:r>
              <a:rPr lang="en-GB" sz="2000" dirty="0"/>
              <a:t> ZERS </a:t>
            </a:r>
            <a:r>
              <a:rPr lang="en-GB" sz="2000" dirty="0" err="1"/>
              <a:t>spol</a:t>
            </a:r>
            <a:r>
              <a:rPr lang="en-GB" sz="2000" dirty="0"/>
              <a:t>. s r. o., </a:t>
            </a:r>
            <a:r>
              <a:rPr lang="en-GB" sz="2000" dirty="0" err="1"/>
              <a:t>Neškaredice</a:t>
            </a:r>
            <a:r>
              <a:rPr lang="en-GB" sz="2000" dirty="0"/>
              <a:t> 95, 284 01 </a:t>
            </a:r>
            <a:r>
              <a:rPr lang="en-GB" sz="2000" dirty="0" err="1"/>
              <a:t>Kutná</a:t>
            </a:r>
            <a:r>
              <a:rPr lang="en-GB" sz="2000" dirty="0"/>
              <a:t> Hora</a:t>
            </a:r>
            <a:endParaRPr lang="cs-CZ" sz="2000" dirty="0"/>
          </a:p>
          <a:p>
            <a:pPr>
              <a:spcBef>
                <a:spcPts val="400"/>
              </a:spcBef>
            </a:pPr>
            <a:r>
              <a:rPr lang="en-GB" sz="2000" baseline="30000" dirty="0"/>
              <a:t>c</a:t>
            </a:r>
            <a:r>
              <a:rPr lang="en-GB" sz="2000" dirty="0"/>
              <a:t> </a:t>
            </a:r>
            <a:r>
              <a:rPr lang="cs-CZ" sz="2000" dirty="0"/>
              <a:t>Kompostářská asociace</a:t>
            </a:r>
            <a:r>
              <a:rPr lang="en-GB" sz="2000" dirty="0"/>
              <a:t>, </a:t>
            </a:r>
            <a:r>
              <a:rPr lang="en-GB" sz="2000" dirty="0" err="1"/>
              <a:t>Úholičky</a:t>
            </a:r>
            <a:r>
              <a:rPr lang="en-GB" sz="2000" dirty="0"/>
              <a:t> 251, 252 64 </a:t>
            </a:r>
            <a:r>
              <a:rPr lang="en-GB" sz="2000" dirty="0" err="1"/>
              <a:t>Úholičky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954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B5075-A9EE-48A3-A18D-841D5785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1" y="471487"/>
            <a:ext cx="9032874" cy="1280890"/>
          </a:xfrm>
        </p:spPr>
        <p:txBody>
          <a:bodyPr/>
          <a:lstStyle/>
          <a:p>
            <a:r>
              <a:rPr lang="cs-CZ" dirty="0"/>
              <a:t>Složení kvalitního kompostu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4EE577-6C5E-4DE5-B310-EBB913595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437" y="1476372"/>
            <a:ext cx="9240300" cy="4824414"/>
          </a:xfrm>
        </p:spPr>
        <p:txBody>
          <a:bodyPr>
            <a:normAutofit/>
          </a:bodyPr>
          <a:lstStyle/>
          <a:p>
            <a:r>
              <a:rPr lang="cs-CZ" sz="2400" b="1" dirty="0" err="1">
                <a:solidFill>
                  <a:srgbClr val="C00000"/>
                </a:solidFill>
              </a:rPr>
              <a:t>N</a:t>
            </a:r>
            <a:r>
              <a:rPr lang="cs-CZ" sz="2400" b="1" baseline="-25000" dirty="0" err="1">
                <a:solidFill>
                  <a:srgbClr val="C00000"/>
                </a:solidFill>
              </a:rPr>
              <a:t>tot</a:t>
            </a:r>
            <a:r>
              <a:rPr lang="cs-CZ" sz="2400" b="1" baseline="-25000" dirty="0">
                <a:solidFill>
                  <a:srgbClr val="C00000"/>
                </a:solidFill>
              </a:rPr>
              <a:t>.</a:t>
            </a:r>
            <a:r>
              <a:rPr lang="cs-CZ" sz="2400" b="1" dirty="0">
                <a:solidFill>
                  <a:srgbClr val="C00000"/>
                </a:solidFill>
              </a:rPr>
              <a:t> 1,5 – 2 % v suš.</a:t>
            </a:r>
          </a:p>
          <a:p>
            <a:pPr lvl="1"/>
            <a:r>
              <a:rPr lang="cs-CZ" sz="2200" dirty="0">
                <a:solidFill>
                  <a:srgbClr val="C00000"/>
                </a:solidFill>
              </a:rPr>
              <a:t>Až 90 % N je v kompostu vázáno v organických látkách, které podléhají v půdě mineralizaci. </a:t>
            </a:r>
          </a:p>
          <a:p>
            <a:pPr lvl="1"/>
            <a:r>
              <a:rPr lang="cs-CZ" sz="2200" dirty="0">
                <a:solidFill>
                  <a:srgbClr val="C00000"/>
                </a:solidFill>
              </a:rPr>
              <a:t>Významný je v kompostu obsah dusičnanové (nitrátové) formy N.</a:t>
            </a:r>
          </a:p>
          <a:p>
            <a:r>
              <a:rPr lang="cs-CZ" sz="2400" b="1" dirty="0" err="1">
                <a:solidFill>
                  <a:srgbClr val="0070C0"/>
                </a:solidFill>
              </a:rPr>
              <a:t>P</a:t>
            </a:r>
            <a:r>
              <a:rPr lang="cs-CZ" sz="2400" b="1" baseline="-25000" dirty="0" err="1">
                <a:solidFill>
                  <a:srgbClr val="0070C0"/>
                </a:solidFill>
              </a:rPr>
              <a:t>tot</a:t>
            </a:r>
            <a:r>
              <a:rPr lang="cs-CZ" sz="2400" b="1" baseline="-25000" dirty="0">
                <a:solidFill>
                  <a:srgbClr val="0070C0"/>
                </a:solidFill>
              </a:rPr>
              <a:t>.</a:t>
            </a:r>
            <a:r>
              <a:rPr lang="cs-CZ" sz="2400" b="1" dirty="0">
                <a:solidFill>
                  <a:srgbClr val="0070C0"/>
                </a:solidFill>
              </a:rPr>
              <a:t> až 0,7 % v suš. </a:t>
            </a:r>
            <a:r>
              <a:rPr lang="cs-CZ" sz="2400" dirty="0">
                <a:solidFill>
                  <a:srgbClr val="0070C0"/>
                </a:solidFill>
              </a:rPr>
              <a:t>- v kompostech na bázi surovin bohatých na fosfor (např. čistírenský kal) </a:t>
            </a:r>
            <a:r>
              <a:rPr lang="cs-CZ" sz="2400" b="1" dirty="0">
                <a:solidFill>
                  <a:srgbClr val="0070C0"/>
                </a:solidFill>
              </a:rPr>
              <a:t>více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cs-CZ" sz="2200" dirty="0">
                <a:solidFill>
                  <a:srgbClr val="0070C0"/>
                </a:solidFill>
              </a:rPr>
              <a:t>Podíl fosforu přijatelného pro rostliny může být až 40 %. </a:t>
            </a:r>
          </a:p>
          <a:p>
            <a:r>
              <a:rPr lang="cs-CZ" sz="2400" b="1" dirty="0" err="1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cs-CZ" sz="2400" b="1" baseline="-25000" dirty="0" err="1">
                <a:solidFill>
                  <a:schemeClr val="accent2">
                    <a:lumMod val="75000"/>
                  </a:schemeClr>
                </a:solidFill>
              </a:rPr>
              <a:t>tot</a:t>
            </a:r>
            <a:r>
              <a:rPr lang="cs-CZ" sz="2400" b="1" baseline="-250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 od 0,4 % v suš.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u méně kvalitního kompostu –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1,2 %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 u kvalitního kompostu</a:t>
            </a:r>
          </a:p>
          <a:p>
            <a:pPr lvl="1"/>
            <a:r>
              <a:rPr lang="cs-CZ" sz="2200" dirty="0">
                <a:solidFill>
                  <a:schemeClr val="accent2">
                    <a:lumMod val="75000"/>
                  </a:schemeClr>
                </a:solidFill>
              </a:rPr>
              <a:t>Okamžitá dostupnost K převyšuje 60 %. </a:t>
            </a:r>
          </a:p>
        </p:txBody>
      </p:sp>
    </p:spTree>
    <p:extLst>
      <p:ext uri="{BB962C8B-B14F-4D97-AF65-F5344CB8AC3E}">
        <p14:creationId xmlns:p14="http://schemas.microsoft.com/office/powerpoint/2010/main" val="141380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16825009-995D-4678-961B-256643EC39E8}"/>
              </a:ext>
            </a:extLst>
          </p:cNvPr>
          <p:cNvSpPr txBox="1">
            <a:spLocks/>
          </p:cNvSpPr>
          <p:nvPr/>
        </p:nvSpPr>
        <p:spPr>
          <a:xfrm>
            <a:off x="1610235" y="1446696"/>
            <a:ext cx="10408043" cy="5788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FF0000"/>
                </a:solidFill>
              </a:rPr>
              <a:t>Nestabilní (nezralé) komposty</a:t>
            </a:r>
            <a:endParaRPr lang="cs-CZ" altLang="cs-CZ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Mohou zapáchat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Fytotoxické látky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Pokračující rozklad v půdě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Rychlejší uvolňování živin              opětovný rozvoj patogenních mikroorganismů</a:t>
            </a: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endParaRPr lang="cs-CZ" altLang="cs-CZ" sz="500" dirty="0">
              <a:solidFill>
                <a:srgbClr val="FF0000"/>
              </a:solidFill>
            </a:endParaRPr>
          </a:p>
          <a:p>
            <a:pPr lvl="1">
              <a:spcBef>
                <a:spcPts val="800"/>
              </a:spcBef>
              <a:defRPr/>
            </a:pPr>
            <a:r>
              <a:rPr lang="cs-CZ" altLang="cs-CZ" sz="2300" dirty="0">
                <a:solidFill>
                  <a:schemeClr val="accent3">
                    <a:lumMod val="50000"/>
                  </a:schemeClr>
                </a:solidFill>
              </a:rPr>
              <a:t>Stabilní (zralé) komposty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Významné sorpční a </a:t>
            </a:r>
            <a:r>
              <a:rPr lang="cs-CZ" altLang="cs-CZ" sz="1800" dirty="0" err="1">
                <a:solidFill>
                  <a:schemeClr val="accent3">
                    <a:lumMod val="50000"/>
                  </a:schemeClr>
                </a:solidFill>
              </a:rPr>
              <a:t>iontovýměnné</a:t>
            </a: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 vlastnosti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Stabilní humusové látky </a:t>
            </a:r>
          </a:p>
          <a:p>
            <a:pPr lvl="2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</a:rPr>
              <a:t>Nezapáchají </a:t>
            </a:r>
          </a:p>
          <a:p>
            <a:pPr lvl="2">
              <a:spcBef>
                <a:spcPts val="800"/>
              </a:spcBef>
              <a:defRPr/>
            </a:pPr>
            <a:endParaRPr lang="cs-CZ" altLang="cs-CZ" sz="300" dirty="0"/>
          </a:p>
          <a:p>
            <a:pPr>
              <a:spcBef>
                <a:spcPts val="800"/>
              </a:spcBef>
              <a:defRPr/>
            </a:pPr>
            <a:r>
              <a:rPr lang="cs-CZ" altLang="cs-CZ" sz="2400" u="sng" dirty="0"/>
              <a:t>Kritéria: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2300" dirty="0">
                <a:solidFill>
                  <a:srgbClr val="660066"/>
                </a:solidFill>
              </a:rPr>
              <a:t>Fyzikální 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2300" dirty="0">
                <a:solidFill>
                  <a:srgbClr val="7030A0"/>
                </a:solidFill>
              </a:rPr>
              <a:t>Chemická 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2300" dirty="0">
                <a:solidFill>
                  <a:srgbClr val="00B050"/>
                </a:solidFill>
              </a:rPr>
              <a:t>Biologická 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Indikátory mikrobiální aktivity 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Charakteristika mikrobiální biomasy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Fytotoxicita </a:t>
            </a:r>
          </a:p>
          <a:p>
            <a:pPr lvl="1">
              <a:spcBef>
                <a:spcPts val="8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Ostatní (test růstu žížal, klíčivost semen plevelů)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561006B-9F95-40B0-A405-D8F09C772308}"/>
              </a:ext>
            </a:extLst>
          </p:cNvPr>
          <p:cNvSpPr txBox="1">
            <a:spLocks/>
          </p:cNvSpPr>
          <p:nvPr/>
        </p:nvSpPr>
        <p:spPr>
          <a:xfrm>
            <a:off x="1289807" y="149374"/>
            <a:ext cx="10515600" cy="50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Kvalitativní kritéria pro hodnocení kompostu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EFAC163-37E6-48B9-91A8-AE9C7E7F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0321" y="656541"/>
            <a:ext cx="7772400" cy="658813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Stabilita a zralost kompostu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B61A9A7-BF82-439F-B2CE-B403EC2CF60B}"/>
              </a:ext>
            </a:extLst>
          </p:cNvPr>
          <p:cNvSpPr/>
          <p:nvPr/>
        </p:nvSpPr>
        <p:spPr>
          <a:xfrm>
            <a:off x="5567494" y="2686350"/>
            <a:ext cx="528506" cy="167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95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A4B1A-AC65-44C0-B841-30897E81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43" y="214123"/>
            <a:ext cx="10691070" cy="71705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Vliv kompostu na fyzikální a chemické vlastnosti půdy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CA1B66-9F3A-4CAC-B070-A6608A6F5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986" y="1049763"/>
            <a:ext cx="10548327" cy="1529971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Půdní struktura: kompost snižuje objemovou hmotnost těžké půdy, zvyšuje pórovitost a </a:t>
            </a:r>
            <a:r>
              <a:rPr lang="cs-CZ" sz="2000" dirty="0" err="1"/>
              <a:t>provzdušněnost</a:t>
            </a:r>
            <a:endParaRPr lang="cs-CZ" sz="2000" dirty="0"/>
          </a:p>
          <a:p>
            <a:r>
              <a:rPr lang="cs-CZ" sz="2000" dirty="0"/>
              <a:t>Parametry spojené s vodou: půdy mají po aplikaci kompostu lepší schopnost zadržovat vodu, což se projevuje, jak v období sucha, tak i v době vysokého množství srážek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81F9BB7-F58B-E435-EE2A-15157A3DFE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524345"/>
              </p:ext>
            </p:extLst>
          </p:nvPr>
        </p:nvGraphicFramePr>
        <p:xfrm>
          <a:off x="2328863" y="2793437"/>
          <a:ext cx="9386887" cy="385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FEBA7AD5-4736-40AF-994B-189888080344}"/>
              </a:ext>
            </a:extLst>
          </p:cNvPr>
          <p:cNvSpPr/>
          <p:nvPr/>
        </p:nvSpPr>
        <p:spPr>
          <a:xfrm>
            <a:off x="4915285" y="2698319"/>
            <a:ext cx="464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Vliv dávky kompostu na retenční schopnost půd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4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F4273-A05D-4CE6-9957-12B78DFF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562" y="591691"/>
            <a:ext cx="10515600" cy="80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pH a kationtová výměnná kapacita (KVK) </a:t>
            </a: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34D4E8-715B-407E-90DE-09ED5A70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071" y="1321785"/>
            <a:ext cx="112309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Graf hladin pH a KVK s hodnotami p indikujícími významné účinky ošetření zjištěné analýzou rozptylu (ANOVA). </a:t>
            </a: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5" name="Obrázek 1">
            <a:extLst>
              <a:ext uri="{FF2B5EF4-FFF2-40B4-BE49-F238E27FC236}">
                <a16:creationId xmlns:a16="http://schemas.microsoft.com/office/drawing/2014/main" id="{6A83F9FF-4558-4C6D-A4B2-D26F0699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31" y="1677334"/>
            <a:ext cx="8143207" cy="41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47F6B9D-54BA-4C49-9A61-4E24B14D0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173" y="5763450"/>
            <a:ext cx="10215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  0 – 10 cm  </a:t>
            </a: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altLang="cs-CZ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          </a:t>
            </a: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– 30 cm</a:t>
            </a: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Legenda: K</a:t>
            </a:r>
            <a:r>
              <a:rPr kumimoji="0" lang="cs-CZ" altLang="cs-CZ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20 t kompostu / ha</a:t>
            </a:r>
            <a:r>
              <a:rPr kumimoji="0" lang="cs-CZ" altLang="cs-CZ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K</a:t>
            </a:r>
            <a:r>
              <a:rPr kumimoji="0" lang="cs-CZ" altLang="cs-CZ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70 t kompostu ha</a:t>
            </a:r>
            <a:r>
              <a:rPr kumimoji="0" lang="cs-CZ" altLang="cs-CZ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B</a:t>
            </a:r>
            <a:r>
              <a:rPr kumimoji="0" lang="cs-CZ" altLang="cs-CZ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9 t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biocharu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ha</a:t>
            </a:r>
            <a:r>
              <a:rPr kumimoji="0" lang="cs-CZ" altLang="cs-CZ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B</a:t>
            </a:r>
            <a:r>
              <a:rPr kumimoji="0" lang="cs-CZ" altLang="cs-CZ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31,5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31,5 t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biocharu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ha</a:t>
            </a:r>
            <a:r>
              <a:rPr kumimoji="0" lang="cs-CZ" altLang="cs-CZ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6208C3-8D05-459D-B24D-D837C0A7046A}"/>
              </a:ext>
            </a:extLst>
          </p:cNvPr>
          <p:cNvSpPr/>
          <p:nvPr/>
        </p:nvSpPr>
        <p:spPr>
          <a:xfrm>
            <a:off x="1375872" y="6462862"/>
            <a:ext cx="154880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Cooper, et al.., </a:t>
            </a:r>
            <a:r>
              <a:rPr lang="en-US" sz="1000" dirty="0"/>
              <a:t>Effect of biochar and compost on soil properties and organic matter in aggregate size fractions under field conditions</a:t>
            </a:r>
            <a:r>
              <a:rPr lang="cs-CZ" sz="1000" dirty="0"/>
              <a:t> </a:t>
            </a:r>
            <a:r>
              <a:rPr lang="fr-FR" sz="1000" dirty="0" err="1"/>
              <a:t>Agric</a:t>
            </a:r>
            <a:r>
              <a:rPr lang="fr-FR" sz="1000" dirty="0"/>
              <a:t>. </a:t>
            </a:r>
            <a:r>
              <a:rPr lang="fr-FR" sz="1000" dirty="0" err="1"/>
              <a:t>Ecosyst</a:t>
            </a:r>
            <a:r>
              <a:rPr lang="fr-FR" sz="1000" dirty="0"/>
              <a:t>. Environ. 2020, 295,106882</a:t>
            </a:r>
            <a:r>
              <a:rPr lang="cs-CZ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72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2E4F7B-DBB9-4E70-AE10-BD6D9E00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617" y="879362"/>
            <a:ext cx="9835741" cy="3376683"/>
          </a:xfrm>
        </p:spPr>
        <p:txBody>
          <a:bodyPr>
            <a:normAutofit/>
          </a:bodyPr>
          <a:lstStyle/>
          <a:p>
            <a:r>
              <a:rPr lang="cs-CZ" dirty="0"/>
              <a:t>Pokus ÚKZÚZ v Lípě u Havlíčkova Brodu</a:t>
            </a:r>
          </a:p>
          <a:p>
            <a:r>
              <a:rPr lang="cs-CZ" dirty="0"/>
              <a:t>Víceletý pokus na porovnání hnojivé účinnosti digestátů, kejdy a kompostu</a:t>
            </a:r>
          </a:p>
          <a:p>
            <a:r>
              <a:rPr lang="cs-CZ" dirty="0"/>
              <a:t>Kompostem bylo každý rok na podzim dodáno 240 kg N.ha</a:t>
            </a:r>
            <a:r>
              <a:rPr lang="cs-CZ" baseline="30000" dirty="0"/>
              <a:t>-1</a:t>
            </a:r>
            <a:r>
              <a:rPr lang="cs-CZ" dirty="0"/>
              <a:t>, což je při obsahu 1,2 % N 20 t kompostu v sušině na ha</a:t>
            </a:r>
          </a:p>
          <a:p>
            <a:r>
              <a:rPr lang="cs-CZ" dirty="0"/>
              <a:t>Při průměrné vlhkosti kompostu 69 % to bylo 29 t.ha</a:t>
            </a:r>
            <a:r>
              <a:rPr lang="cs-CZ" baseline="30000" dirty="0"/>
              <a:t>-1</a:t>
            </a:r>
            <a:r>
              <a:rPr lang="cs-CZ" dirty="0"/>
              <a:t> kompostu v čerstvé hmotě. Po druhé rotaci 6 – ti </a:t>
            </a:r>
            <a:r>
              <a:rPr lang="cs-CZ" dirty="0" err="1"/>
              <a:t>honného</a:t>
            </a:r>
            <a:r>
              <a:rPr lang="cs-CZ" dirty="0"/>
              <a:t> osevního sledu (po 12 letech) došlo v půdě ke zvýšení přístupných obsahů makroelementů extrahovaných činidlem </a:t>
            </a:r>
            <a:r>
              <a:rPr lang="cs-CZ" dirty="0" err="1"/>
              <a:t>Mehlich</a:t>
            </a:r>
            <a:r>
              <a:rPr lang="cs-CZ" dirty="0"/>
              <a:t> III ve srovnání s nehnojenou kontrolou o 73 % u P, o 132 % u K, o 46 % u Ca a o 42 % u Mg.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2EC90A9-55C7-4A04-89A1-B896CAB43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472632"/>
              </p:ext>
            </p:extLst>
          </p:nvPr>
        </p:nvGraphicFramePr>
        <p:xfrm>
          <a:off x="3182398" y="3680273"/>
          <a:ext cx="5827203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1800226">
                  <a:extLst>
                    <a:ext uri="{9D8B030D-6E8A-4147-A177-3AD203B41FA5}">
                      <a16:colId xmlns:a16="http://schemas.microsoft.com/office/drawing/2014/main" val="1119932946"/>
                    </a:ext>
                  </a:extLst>
                </a:gridCol>
                <a:gridCol w="1128713">
                  <a:extLst>
                    <a:ext uri="{9D8B030D-6E8A-4147-A177-3AD203B41FA5}">
                      <a16:colId xmlns:a16="http://schemas.microsoft.com/office/drawing/2014/main" val="246255601"/>
                    </a:ext>
                  </a:extLst>
                </a:gridCol>
                <a:gridCol w="726564">
                  <a:extLst>
                    <a:ext uri="{9D8B030D-6E8A-4147-A177-3AD203B41FA5}">
                      <a16:colId xmlns:a16="http://schemas.microsoft.com/office/drawing/2014/main" val="332472708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27303303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6101307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19657909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Varianty hnojení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pH/CaCl</a:t>
                      </a:r>
                      <a:r>
                        <a:rPr lang="cs-CZ" sz="1600" baseline="-25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Obsah přístupných živin [mg/kg]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7570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453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Nehnojeno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 Slk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553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LAV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Kejda Lípa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 Slk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419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DG Lípa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 Slk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02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DG Opatov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 Slk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1 815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292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Kompost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 </a:t>
                      </a:r>
                      <a:r>
                        <a:rPr lang="cs-CZ" sz="1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Slk</a:t>
                      </a:r>
                      <a:endParaRPr lang="cs-CZ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2 183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65112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EC65427-558A-4483-8D72-BEA6BF7E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70958"/>
              </p:ext>
            </p:extLst>
          </p:nvPr>
        </p:nvGraphicFramePr>
        <p:xfrm>
          <a:off x="4996911" y="6137485"/>
          <a:ext cx="4819388" cy="213360"/>
        </p:xfrm>
        <a:graphic>
          <a:graphicData uri="http://schemas.openxmlformats.org/drawingml/2006/table">
            <a:tbl>
              <a:tblPr firstRow="1" firstCol="1" bandRow="1"/>
              <a:tblGrid>
                <a:gridCol w="718876">
                  <a:extLst>
                    <a:ext uri="{9D8B030D-6E8A-4147-A177-3AD203B41FA5}">
                      <a16:colId xmlns:a16="http://schemas.microsoft.com/office/drawing/2014/main" val="2364525988"/>
                    </a:ext>
                  </a:extLst>
                </a:gridCol>
                <a:gridCol w="1157287">
                  <a:extLst>
                    <a:ext uri="{9D8B030D-6E8A-4147-A177-3AD203B41FA5}">
                      <a16:colId xmlns:a16="http://schemas.microsoft.com/office/drawing/2014/main" val="80151745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726558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75302712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88257268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nízký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vyhovující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dobrý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vysoký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velmi vysoký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76307"/>
                  </a:ext>
                </a:extLst>
              </a:tr>
            </a:tbl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9552516A-9D3D-4334-A4B6-B6AE38CABFCD}"/>
              </a:ext>
            </a:extLst>
          </p:cNvPr>
          <p:cNvSpPr/>
          <p:nvPr/>
        </p:nvSpPr>
        <p:spPr>
          <a:xfrm>
            <a:off x="2662618" y="6090276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Legenda: Kategorie živin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2EF0C6-8195-4FD5-9A00-10591C948424}"/>
              </a:ext>
            </a:extLst>
          </p:cNvPr>
          <p:cNvSpPr/>
          <p:nvPr/>
        </p:nvSpPr>
        <p:spPr>
          <a:xfrm>
            <a:off x="1900544" y="6450767"/>
            <a:ext cx="106822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Smatanová et Vodáková, Porovnání účinnosti </a:t>
            </a:r>
            <a:r>
              <a:rPr lang="cs-CZ" sz="1100" dirty="0" err="1"/>
              <a:t>digestátů</a:t>
            </a:r>
            <a:r>
              <a:rPr lang="cs-CZ" sz="1100" dirty="0"/>
              <a:t> s různými typy hnojiv při hospodaření ve zranitelné oblasti. Výroční zpráva o výsledcích přesné polní zkoušky. ÚKZÚZ Brno. 2022.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A5DECD6-2CEB-590E-90F7-C7647BC9A6A8}"/>
              </a:ext>
            </a:extLst>
          </p:cNvPr>
          <p:cNvSpPr txBox="1">
            <a:spLocks/>
          </p:cNvSpPr>
          <p:nvPr/>
        </p:nvSpPr>
        <p:spPr>
          <a:xfrm>
            <a:off x="1562099" y="199729"/>
            <a:ext cx="10515600" cy="800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Obsah makro a </a:t>
            </a:r>
            <a:r>
              <a:rPr lang="cs-CZ" sz="2800" dirty="0" err="1"/>
              <a:t>mikroprvků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9009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DA293-936C-4BBB-9AE9-04CA7DDE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71"/>
            <a:ext cx="10515600" cy="908198"/>
          </a:xfrm>
        </p:spPr>
        <p:txBody>
          <a:bodyPr/>
          <a:lstStyle/>
          <a:p>
            <a:r>
              <a:rPr lang="cs-CZ" dirty="0"/>
              <a:t>Zlepšení biologických vlastností půdy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9CD6437-85E3-4839-93D6-48F61D4EF7B7}"/>
              </a:ext>
            </a:extLst>
          </p:cNvPr>
          <p:cNvSpPr/>
          <p:nvPr/>
        </p:nvSpPr>
        <p:spPr>
          <a:xfrm>
            <a:off x="1034041" y="6257836"/>
            <a:ext cx="110069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Smatanová et Vodáková, Porovnání účinnosti </a:t>
            </a:r>
            <a:r>
              <a:rPr lang="cs-CZ" sz="1100" dirty="0" err="1"/>
              <a:t>digestátů</a:t>
            </a:r>
            <a:r>
              <a:rPr lang="cs-CZ" sz="1100" dirty="0"/>
              <a:t> s různými typy hnojiv při hospodaření ve zranitelné oblasti. Výroční zpráva o výsledcích přesné polní zkoušky. ÚKZÚZ Brno. 2022.</a:t>
            </a:r>
          </a:p>
          <a:p>
            <a:r>
              <a:rPr lang="cs-CZ" sz="1100" dirty="0"/>
              <a:t>Smatanová, Účinnost </a:t>
            </a:r>
            <a:r>
              <a:rPr lang="cs-CZ" sz="1100" dirty="0" err="1"/>
              <a:t>digestátu</a:t>
            </a:r>
            <a:r>
              <a:rPr lang="cs-CZ" sz="1100" dirty="0"/>
              <a:t>, kejdy a kompostu na produkci a půdní vlastnosti. Prezentace ze semináře </a:t>
            </a:r>
            <a:r>
              <a:rPr lang="cs-CZ" sz="1100" dirty="0" err="1"/>
              <a:t>Výživářské</a:t>
            </a:r>
            <a:r>
              <a:rPr lang="cs-CZ" sz="1100" dirty="0"/>
              <a:t> zkoušky, ÚKZÚZ, Brno, 2022. 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AF98B588-F53C-FC6B-8B45-5D0A49461F9D}"/>
              </a:ext>
            </a:extLst>
          </p:cNvPr>
          <p:cNvSpPr txBox="1">
            <a:spLocks/>
          </p:cNvSpPr>
          <p:nvPr/>
        </p:nvSpPr>
        <p:spPr>
          <a:xfrm>
            <a:off x="1118910" y="687111"/>
            <a:ext cx="10515599" cy="226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ea typeface="Times New Roman" panose="02020603050405020304" pitchFamily="18" charset="0"/>
              </a:rPr>
              <a:t>Pokusy ÚKZÚZ na stanovišti Jaroměřice nad Rokytnou</a:t>
            </a:r>
            <a:endParaRPr lang="cs-CZ" dirty="0"/>
          </a:p>
          <a:p>
            <a:r>
              <a:rPr lang="cs-CZ" dirty="0">
                <a:ea typeface="Times New Roman" panose="02020603050405020304" pitchFamily="18" charset="0"/>
              </a:rPr>
              <a:t>Dva týdny po každoročním hnojení byla u varianty s kompostem v 5. a 6. roce od založení pokusu zjištěna vysoká hodnota bazální respirace (3,0 a 1,5 µg C.g</a:t>
            </a:r>
            <a:r>
              <a:rPr lang="cs-CZ" baseline="30000" dirty="0">
                <a:ea typeface="Times New Roman" panose="02020603050405020304" pitchFamily="18" charset="0"/>
              </a:rPr>
              <a:t>-1</a:t>
            </a:r>
            <a:r>
              <a:rPr lang="cs-CZ" dirty="0">
                <a:ea typeface="Times New Roman" panose="02020603050405020304" pitchFamily="18" charset="0"/>
              </a:rPr>
              <a:t>.h</a:t>
            </a:r>
            <a:r>
              <a:rPr lang="cs-CZ" baseline="30000" dirty="0">
                <a:ea typeface="Times New Roman" panose="02020603050405020304" pitchFamily="18" charset="0"/>
              </a:rPr>
              <a:t>-1</a:t>
            </a:r>
            <a:r>
              <a:rPr lang="cs-CZ" dirty="0">
                <a:ea typeface="Times New Roman" panose="02020603050405020304" pitchFamily="18" charset="0"/>
              </a:rPr>
              <a:t>), který kladně koreloval s </a:t>
            </a:r>
            <a:r>
              <a:rPr lang="cs-CZ" dirty="0" err="1">
                <a:ea typeface="Times New Roman" panose="02020603050405020304" pitchFamily="18" charset="0"/>
              </a:rPr>
              <a:t>C</a:t>
            </a:r>
            <a:r>
              <a:rPr lang="cs-CZ" baseline="-25000" dirty="0" err="1">
                <a:ea typeface="Times New Roman" panose="02020603050405020304" pitchFamily="18" charset="0"/>
              </a:rPr>
              <a:t>ext</a:t>
            </a:r>
            <a:r>
              <a:rPr lang="cs-CZ" dirty="0">
                <a:ea typeface="Times New Roman" panose="02020603050405020304" pitchFamily="18" charset="0"/>
              </a:rPr>
              <a:t> stanoveným v 0,5 M K</a:t>
            </a:r>
            <a:r>
              <a:rPr lang="cs-CZ" baseline="-25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SO</a:t>
            </a:r>
            <a:r>
              <a:rPr lang="cs-CZ" baseline="-25000" dirty="0">
                <a:ea typeface="Times New Roman" panose="02020603050405020304" pitchFamily="18" charset="0"/>
              </a:rPr>
              <a:t>4</a:t>
            </a:r>
            <a:r>
              <a:rPr lang="cs-CZ" dirty="0">
                <a:ea typeface="Times New Roman" panose="02020603050405020304" pitchFamily="18" charset="0"/>
              </a:rPr>
              <a:t>.</a:t>
            </a:r>
            <a:endParaRPr lang="cs-CZ" dirty="0"/>
          </a:p>
          <a:p>
            <a:r>
              <a:rPr lang="cs-CZ" dirty="0">
                <a:ea typeface="Times New Roman" panose="02020603050405020304" pitchFamily="18" charset="0"/>
              </a:rPr>
              <a:t>Kompost dokázal relativně stabilně zvyšovat frakci organické hmoty (tvořenou např. aminokyselinami a jednoduchými cukry), která je pak přístupná jako snadno využitelný zdroj C a energie pro půdní mikroorganismy</a:t>
            </a: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11E938-A72E-4C6A-B632-0B3F0C8AA1B8}"/>
              </a:ext>
            </a:extLst>
          </p:cNvPr>
          <p:cNvSpPr txBox="1"/>
          <p:nvPr/>
        </p:nvSpPr>
        <p:spPr>
          <a:xfrm>
            <a:off x="8949358" y="3315686"/>
            <a:ext cx="189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</a:t>
            </a:r>
            <a:r>
              <a:rPr lang="cs-CZ" baseline="-25000" dirty="0" err="1"/>
              <a:t>ext</a:t>
            </a:r>
            <a:endParaRPr lang="cs-CZ" baseline="-25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A38D9C-F8D2-4288-9061-6BB97C5243E6}"/>
              </a:ext>
            </a:extLst>
          </p:cNvPr>
          <p:cNvSpPr txBox="1"/>
          <p:nvPr/>
        </p:nvSpPr>
        <p:spPr>
          <a:xfrm>
            <a:off x="2201955" y="3351982"/>
            <a:ext cx="189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Bazální respirace</a:t>
            </a: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8E97C9EC-3D76-1D0F-A8A0-79FB4BA87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516113"/>
              </p:ext>
            </p:extLst>
          </p:nvPr>
        </p:nvGraphicFramePr>
        <p:xfrm>
          <a:off x="42244" y="3177359"/>
          <a:ext cx="6053756" cy="2859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810FCAE-B79E-301D-FDB0-8F1DF4D17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818083"/>
              </p:ext>
            </p:extLst>
          </p:nvPr>
        </p:nvGraphicFramePr>
        <p:xfrm>
          <a:off x="6096001" y="2960704"/>
          <a:ext cx="6053755" cy="3080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547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C5646-0428-44D2-957E-8A791D0B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6065"/>
            <a:ext cx="10515600" cy="649943"/>
          </a:xfrm>
        </p:spPr>
        <p:txBody>
          <a:bodyPr>
            <a:normAutofit/>
          </a:bodyPr>
          <a:lstStyle/>
          <a:p>
            <a:r>
              <a:rPr lang="cs-CZ" dirty="0"/>
              <a:t>Ekonomické zhodnocení aplikace kompostu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821CAA-A560-4B2C-8832-AABCC6B15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52" y="1182847"/>
            <a:ext cx="9677400" cy="5475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Příklad: pšenice jarní</a:t>
            </a:r>
          </a:p>
          <a:p>
            <a:r>
              <a:rPr lang="cs-CZ" dirty="0"/>
              <a:t>nehnojená varianta: výnos zrna 4,3 t.ha</a:t>
            </a:r>
            <a:r>
              <a:rPr lang="cs-CZ" baseline="30000" dirty="0"/>
              <a:t>-1</a:t>
            </a:r>
            <a:r>
              <a:rPr lang="cs-CZ" dirty="0"/>
              <a:t> </a:t>
            </a:r>
          </a:p>
          <a:p>
            <a:r>
              <a:rPr lang="cs-CZ" dirty="0"/>
              <a:t>hnojená varianta: výnos zrna 5 t.ha</a:t>
            </a:r>
            <a:r>
              <a:rPr lang="cs-CZ" baseline="30000" dirty="0"/>
              <a:t>-1</a:t>
            </a:r>
            <a:r>
              <a:rPr lang="cs-CZ" dirty="0"/>
              <a:t>, tj. o 0,7 t.ha</a:t>
            </a:r>
            <a:r>
              <a:rPr lang="cs-CZ" baseline="30000" dirty="0"/>
              <a:t>-1</a:t>
            </a:r>
            <a:r>
              <a:rPr lang="cs-CZ" dirty="0"/>
              <a:t> vyšší (o 16,3 % více) </a:t>
            </a:r>
          </a:p>
          <a:p>
            <a:pPr marL="0" indent="0">
              <a:buNone/>
            </a:pPr>
            <a:endParaRPr lang="cs-CZ" sz="100" dirty="0"/>
          </a:p>
          <a:p>
            <a:r>
              <a:rPr lang="cs-CZ" b="1" dirty="0"/>
              <a:t>Tržby</a:t>
            </a:r>
          </a:p>
          <a:p>
            <a:pPr lvl="1"/>
            <a:r>
              <a:rPr lang="cs-CZ" sz="1800" dirty="0"/>
              <a:t>Cena zrna v potravinářské kvalitě: 5 000 Kč.t</a:t>
            </a:r>
            <a:r>
              <a:rPr lang="cs-CZ" sz="1800" baseline="30000" dirty="0"/>
              <a:t>-1</a:t>
            </a:r>
            <a:r>
              <a:rPr lang="cs-CZ" sz="1800" dirty="0"/>
              <a:t> </a:t>
            </a:r>
          </a:p>
          <a:p>
            <a:pPr lvl="1"/>
            <a:r>
              <a:rPr lang="cs-CZ" sz="1800" dirty="0"/>
              <a:t>5 000 Kč.t</a:t>
            </a:r>
            <a:r>
              <a:rPr lang="cs-CZ" sz="1800" baseline="30000" dirty="0"/>
              <a:t>-1</a:t>
            </a:r>
            <a:r>
              <a:rPr lang="cs-CZ" sz="1800" dirty="0"/>
              <a:t> x 0,7 t = </a:t>
            </a:r>
            <a:r>
              <a:rPr lang="cs-CZ" sz="1800" b="1" dirty="0"/>
              <a:t>zvýšení tržeb o 3 500 Kč.ha</a:t>
            </a:r>
            <a:r>
              <a:rPr lang="cs-CZ" sz="1800" b="1" baseline="30000" dirty="0"/>
              <a:t>-1</a:t>
            </a:r>
          </a:p>
          <a:p>
            <a:pPr marL="0" indent="0">
              <a:buNone/>
            </a:pPr>
            <a:endParaRPr lang="cs-CZ" sz="100" dirty="0"/>
          </a:p>
          <a:p>
            <a:r>
              <a:rPr lang="cs-CZ" b="1" dirty="0"/>
              <a:t>Náklady na hnojení </a:t>
            </a:r>
          </a:p>
          <a:p>
            <a:pPr lvl="1"/>
            <a:r>
              <a:rPr lang="cs-CZ" sz="1800" dirty="0"/>
              <a:t>Nákup kompostu 500 Kč.t</a:t>
            </a:r>
            <a:r>
              <a:rPr lang="cs-CZ" sz="1800" baseline="30000" dirty="0"/>
              <a:t>-1</a:t>
            </a:r>
            <a:endParaRPr lang="cs-CZ" sz="1800" dirty="0"/>
          </a:p>
          <a:p>
            <a:pPr lvl="1"/>
            <a:r>
              <a:rPr lang="cs-CZ" sz="1800" dirty="0"/>
              <a:t>Doprava kompostu na pole cca 50 Kč.t</a:t>
            </a:r>
            <a:r>
              <a:rPr lang="cs-CZ" sz="1800" baseline="30000" dirty="0"/>
              <a:t>-1</a:t>
            </a:r>
            <a:r>
              <a:rPr lang="cs-CZ" sz="1800" dirty="0"/>
              <a:t> – do vzdálenosti cca 35 km</a:t>
            </a:r>
          </a:p>
          <a:p>
            <a:pPr lvl="1"/>
            <a:r>
              <a:rPr lang="cs-CZ" sz="1800" dirty="0"/>
              <a:t>Aplikace kompostu cca 50 Kč.t</a:t>
            </a:r>
            <a:r>
              <a:rPr lang="cs-CZ" sz="1800" baseline="30000" dirty="0"/>
              <a:t>-1</a:t>
            </a:r>
          </a:p>
          <a:p>
            <a:pPr lvl="1"/>
            <a:r>
              <a:rPr lang="cs-CZ" sz="1800" dirty="0"/>
              <a:t>Celkové náklady na hnojení cca 600 Kč.t</a:t>
            </a:r>
            <a:r>
              <a:rPr lang="cs-CZ" sz="1800" baseline="30000" dirty="0"/>
              <a:t>-1</a:t>
            </a:r>
            <a:r>
              <a:rPr lang="cs-CZ" sz="1800" dirty="0"/>
              <a:t> x 15 t.ha</a:t>
            </a:r>
            <a:r>
              <a:rPr lang="cs-CZ" sz="1800" baseline="30000" dirty="0"/>
              <a:t>-1</a:t>
            </a:r>
            <a:r>
              <a:rPr lang="cs-CZ" sz="1800" dirty="0"/>
              <a:t> = </a:t>
            </a:r>
            <a:r>
              <a:rPr lang="cs-CZ" sz="1800" b="1" dirty="0"/>
              <a:t>9 000 Kč.ha</a:t>
            </a:r>
            <a:r>
              <a:rPr lang="cs-CZ" sz="1800" b="1" baseline="30000" dirty="0"/>
              <a:t>-1</a:t>
            </a:r>
            <a:r>
              <a:rPr lang="cs-CZ" sz="1800" b="1" dirty="0"/>
              <a:t> v tříletém období</a:t>
            </a:r>
          </a:p>
          <a:p>
            <a:r>
              <a:rPr lang="cs-CZ" dirty="0"/>
              <a:t>Z nákladu (investice) 9 000 Kč.ha</a:t>
            </a:r>
            <a:r>
              <a:rPr lang="cs-CZ" baseline="30000" dirty="0"/>
              <a:t>-1</a:t>
            </a:r>
            <a:r>
              <a:rPr lang="cs-CZ" dirty="0"/>
              <a:t> se v 1. roce vrátí 3 500 Kč.ha</a:t>
            </a:r>
            <a:r>
              <a:rPr lang="cs-CZ" baseline="30000" dirty="0"/>
              <a:t>-1 </a:t>
            </a:r>
            <a:endParaRPr lang="cs-CZ" dirty="0"/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98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C96A6B-2E25-424F-A1AC-FD247BAC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697" y="570121"/>
            <a:ext cx="10515600" cy="749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Průměrný obsah základních živin v kompostu produkovaného kompostárnou v Kutné Hoře (KH) a Jaroměři a průměrný obsah živin v hovězím hnoji 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1084912-B50F-44CB-9E73-6ABE88251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836413"/>
              </p:ext>
            </p:extLst>
          </p:nvPr>
        </p:nvGraphicFramePr>
        <p:xfrm>
          <a:off x="1875386" y="1882289"/>
          <a:ext cx="8229600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739147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969528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6841531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109403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Kompost KH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Kompost Jaroměř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Hovězí hnůj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61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</a:rPr>
                        <a:t>Obsah v čerstvém stavu v %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080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Sušina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8126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Organické látky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7643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 celk.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1,56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0,77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0,48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8664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0,74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0,11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5331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K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0,44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0,99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0,52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844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2,75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4,12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0,37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64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Mg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0,41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0,08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050841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9E66CB8-0849-4EFD-8387-E03635B785A7}"/>
              </a:ext>
            </a:extLst>
          </p:cNvPr>
          <p:cNvSpPr txBox="1"/>
          <p:nvPr/>
        </p:nvSpPr>
        <p:spPr>
          <a:xfrm>
            <a:off x="669475" y="4652549"/>
            <a:ext cx="6384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Surovinová skladba zemědělského kompostu KH: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1600" dirty="0"/>
              <a:t>čistírenské kaly 40 % 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biologicky rozložitelný komunální odpad 40 % 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popel ze spalování biomasy (zvlhčený) 10 % 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sláma 5 % 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tříděná zemina 5 % hm.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BA13A0-9A48-4E7B-A7DD-2150C3CA40E3}"/>
              </a:ext>
            </a:extLst>
          </p:cNvPr>
          <p:cNvSpPr txBox="1"/>
          <p:nvPr/>
        </p:nvSpPr>
        <p:spPr>
          <a:xfrm>
            <a:off x="6397591" y="4514049"/>
            <a:ext cx="55973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Surovinová skladba zemědělského kompostu Jaroměř: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čistírenské kaly do 30 % 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drůbeží podestýlka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biologicky rozložitelný komunální odpad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zbytky ovoce a zeleniny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sláma  </a:t>
            </a:r>
          </a:p>
        </p:txBody>
      </p:sp>
    </p:spTree>
    <p:extLst>
      <p:ext uri="{BB962C8B-B14F-4D97-AF65-F5344CB8AC3E}">
        <p14:creationId xmlns:p14="http://schemas.microsoft.com/office/powerpoint/2010/main" val="111895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C9396-6717-4235-B8A1-D9D587BE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minerálních hnojiv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FEBB01A-AF4A-402C-AE8F-0E99E72F4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7137"/>
              </p:ext>
            </p:extLst>
          </p:nvPr>
        </p:nvGraphicFramePr>
        <p:xfrm>
          <a:off x="1035837" y="1284349"/>
          <a:ext cx="7213600" cy="4366268"/>
        </p:xfrm>
        <a:graphic>
          <a:graphicData uri="http://schemas.openxmlformats.org/drawingml/2006/table">
            <a:tbl>
              <a:tblPr/>
              <a:tblGrid>
                <a:gridCol w="1405522">
                  <a:extLst>
                    <a:ext uri="{9D8B030D-6E8A-4147-A177-3AD203B41FA5}">
                      <a16:colId xmlns:a16="http://schemas.microsoft.com/office/drawing/2014/main" val="1750110710"/>
                    </a:ext>
                  </a:extLst>
                </a:gridCol>
                <a:gridCol w="506027">
                  <a:extLst>
                    <a:ext uri="{9D8B030D-6E8A-4147-A177-3AD203B41FA5}">
                      <a16:colId xmlns:a16="http://schemas.microsoft.com/office/drawing/2014/main" val="3299552246"/>
                    </a:ext>
                  </a:extLst>
                </a:gridCol>
                <a:gridCol w="852257">
                  <a:extLst>
                    <a:ext uri="{9D8B030D-6E8A-4147-A177-3AD203B41FA5}">
                      <a16:colId xmlns:a16="http://schemas.microsoft.com/office/drawing/2014/main" val="2397538399"/>
                    </a:ext>
                  </a:extLst>
                </a:gridCol>
                <a:gridCol w="1331650">
                  <a:extLst>
                    <a:ext uri="{9D8B030D-6E8A-4147-A177-3AD203B41FA5}">
                      <a16:colId xmlns:a16="http://schemas.microsoft.com/office/drawing/2014/main" val="1314358031"/>
                    </a:ext>
                  </a:extLst>
                </a:gridCol>
                <a:gridCol w="1479844">
                  <a:extLst>
                    <a:ext uri="{9D8B030D-6E8A-4147-A177-3AD203B41FA5}">
                      <a16:colId xmlns:a16="http://schemas.microsoft.com/office/drawing/2014/main" val="371654719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023742701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120054909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503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Hnojivo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živina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živiny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živin v 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čisté živiny v 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Kč/t hnojiva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Kč/kg živiny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459076"/>
                  </a:ext>
                </a:extLst>
              </a:tr>
              <a:tr h="27051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Ledek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752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DAM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855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DASA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863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662362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NPK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025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150 (P</a:t>
                      </a:r>
                      <a:r>
                        <a:rPr lang="cs-CZ" sz="1600" b="0" i="0" u="none" strike="noStrike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cs-CZ" sz="1600" b="0" i="0" u="none" strike="noStrike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4527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150 (K</a:t>
                      </a:r>
                      <a:r>
                        <a:rPr lang="cs-CZ" sz="1600" b="0" i="0" u="none" strike="noStrike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837909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err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Amofos</a:t>
                      </a:r>
                      <a:endParaRPr lang="cs-CZ" sz="1600" b="0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520 (P</a:t>
                      </a:r>
                      <a:r>
                        <a:rPr lang="cs-CZ" sz="1600" b="0" i="0" u="none" strike="noStrike" baseline="-250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cs-CZ" sz="1600" b="0" i="0" u="none" strike="noStrike" baseline="-250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3305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83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Draselná sůl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600 (K</a:t>
                      </a:r>
                      <a:r>
                        <a:rPr lang="cs-CZ" sz="1600" b="0" i="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374383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Hořká sůl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(MgO)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612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330 (SO</a:t>
                      </a:r>
                      <a:r>
                        <a:rPr lang="cs-CZ" sz="1600" b="0" i="0" u="none" strike="noStrike" baseline="-25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929443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Vápnitý dolomit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(MgCO</a:t>
                      </a:r>
                      <a:r>
                        <a:rPr lang="cs-CZ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2920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500 (CaCO</a:t>
                      </a:r>
                      <a:r>
                        <a:rPr lang="cs-CZ" sz="1600" b="0" i="0" u="none" strike="noStrike" baseline="-25000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FFCCFF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02254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4E7260C7-1388-450A-AAA6-0405671B9B93}"/>
              </a:ext>
            </a:extLst>
          </p:cNvPr>
          <p:cNvSpPr/>
          <p:nvPr/>
        </p:nvSpPr>
        <p:spPr>
          <a:xfrm>
            <a:off x="8584707" y="1171278"/>
            <a:ext cx="3311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272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B5159-BF90-4B45-8616-7765FA89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287" y="414068"/>
            <a:ext cx="8911687" cy="1280890"/>
          </a:xfrm>
        </p:spPr>
        <p:txBody>
          <a:bodyPr>
            <a:normAutofit/>
          </a:bodyPr>
          <a:lstStyle/>
          <a:p>
            <a:r>
              <a:rPr lang="cs-CZ" sz="3200" dirty="0"/>
              <a:t>Přepočet ceny živin v minerálních hnojivech na cenu živin v kompostu Jaroměř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075D9E-CEBB-41FD-845D-37769047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237" y="1540189"/>
            <a:ext cx="8915400" cy="3777622"/>
          </a:xfrm>
        </p:spPr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Kalkulace cen při aplikaci kompostu 30 tun/ha o sušině 40 %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2518FDA-056A-46F6-882E-7B80C1323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71272"/>
              </p:ext>
            </p:extLst>
          </p:nvPr>
        </p:nvGraphicFramePr>
        <p:xfrm>
          <a:off x="1100138" y="2178024"/>
          <a:ext cx="10515598" cy="3330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9406">
                  <a:extLst>
                    <a:ext uri="{9D8B030D-6E8A-4147-A177-3AD203B41FA5}">
                      <a16:colId xmlns:a16="http://schemas.microsoft.com/office/drawing/2014/main" val="3926521581"/>
                    </a:ext>
                  </a:extLst>
                </a:gridCol>
                <a:gridCol w="1767533">
                  <a:extLst>
                    <a:ext uri="{9D8B030D-6E8A-4147-A177-3AD203B41FA5}">
                      <a16:colId xmlns:a16="http://schemas.microsoft.com/office/drawing/2014/main" val="1755885098"/>
                    </a:ext>
                  </a:extLst>
                </a:gridCol>
                <a:gridCol w="1986208">
                  <a:extLst>
                    <a:ext uri="{9D8B030D-6E8A-4147-A177-3AD203B41FA5}">
                      <a16:colId xmlns:a16="http://schemas.microsoft.com/office/drawing/2014/main" val="2546291203"/>
                    </a:ext>
                  </a:extLst>
                </a:gridCol>
                <a:gridCol w="1691797">
                  <a:extLst>
                    <a:ext uri="{9D8B030D-6E8A-4147-A177-3AD203B41FA5}">
                      <a16:colId xmlns:a16="http://schemas.microsoft.com/office/drawing/2014/main" val="2072054888"/>
                    </a:ext>
                  </a:extLst>
                </a:gridCol>
                <a:gridCol w="1434722">
                  <a:extLst>
                    <a:ext uri="{9D8B030D-6E8A-4147-A177-3AD203B41FA5}">
                      <a16:colId xmlns:a16="http://schemas.microsoft.com/office/drawing/2014/main" val="39640440"/>
                    </a:ext>
                  </a:extLst>
                </a:gridCol>
                <a:gridCol w="1725932">
                  <a:extLst>
                    <a:ext uri="{9D8B030D-6E8A-4147-A177-3AD203B41FA5}">
                      <a16:colId xmlns:a16="http://schemas.microsoft.com/office/drawing/2014/main" val="2145160172"/>
                    </a:ext>
                  </a:extLst>
                </a:gridCol>
              </a:tblGrid>
              <a:tr h="1188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Živina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Dodání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živin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do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půdy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při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aplikaci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kompostu [kg/ha]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Ceny minerálních hnojiv  [Kč/kg]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Celková cena za minerální živiny  v kompostu [Kč]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Náklady na kompost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Úspora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při aplikaci kompostu proti minerálním hnojivům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6147107"/>
                  </a:ext>
                </a:extLst>
              </a:tr>
              <a:tr h="211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6 990</a:t>
                      </a:r>
                    </a:p>
                  </a:txBody>
                  <a:tcPr marL="44450" marR="4445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Kč/ t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tun kompostu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34 219,- Kč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15 000,- Kč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11725561"/>
                  </a:ext>
                </a:extLst>
              </a:tr>
              <a:tr h="211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10 104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816746"/>
                  </a:ext>
                </a:extLst>
              </a:tr>
              <a:tr h="211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14 014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718163"/>
                  </a:ext>
                </a:extLst>
              </a:tr>
              <a:tr h="211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Mg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cs-CZ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3 111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66306"/>
                  </a:ext>
                </a:extLst>
              </a:tr>
              <a:tr h="42872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Celkem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34 219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15 000 Kč/ha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19 219 Kč/ha + organická hmota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77372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9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455D75D-5DAD-9419-A03A-54297D41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6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75DE7-91E6-4F74-857F-B8F5169B6D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4501" y="6021607"/>
            <a:ext cx="5223752" cy="6328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/>
              <a:t>Děkuji</a:t>
            </a:r>
            <a:r>
              <a:rPr lang="en-US" sz="4400" dirty="0"/>
              <a:t> za </a:t>
            </a:r>
            <a:r>
              <a:rPr lang="en-US" sz="4400" dirty="0" err="1"/>
              <a:t>pozornost</a:t>
            </a:r>
            <a:endParaRPr lang="en-US" sz="4400" dirty="0"/>
          </a:p>
        </p:txBody>
      </p:sp>
      <p:pic>
        <p:nvPicPr>
          <p:cNvPr id="85" name="Obrázek 84" descr="Obsah obrázku venku, rostlina, strom, traktor&#10;&#10;Popis byl vytvořen automaticky">
            <a:extLst>
              <a:ext uri="{FF2B5EF4-FFF2-40B4-BE49-F238E27FC236}">
                <a16:creationId xmlns:a16="http://schemas.microsoft.com/office/drawing/2014/main" id="{5CCCD276-89A2-EDF4-FC5C-A23874BFE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3522" y="3388210"/>
            <a:ext cx="3773311" cy="3166269"/>
          </a:xfrm>
          <a:prstGeom prst="rect">
            <a:avLst/>
          </a:prstGeom>
        </p:spPr>
      </p:pic>
      <p:pic>
        <p:nvPicPr>
          <p:cNvPr id="87" name="Obrázek 86" descr="Obsah obrázku venku, strom, obloha, okno&#10;&#10;Popis byl vytvořen automaticky">
            <a:extLst>
              <a:ext uri="{FF2B5EF4-FFF2-40B4-BE49-F238E27FC236}">
                <a16:creationId xmlns:a16="http://schemas.microsoft.com/office/drawing/2014/main" id="{2B5D5438-E571-D0CA-DF5E-C892F22C3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9373" y="1165111"/>
            <a:ext cx="5160965" cy="3870723"/>
          </a:xfrm>
          <a:prstGeom prst="rect">
            <a:avLst/>
          </a:prstGeom>
        </p:spPr>
      </p:pic>
      <p:pic>
        <p:nvPicPr>
          <p:cNvPr id="89" name="Obrázek 88" descr="Obsah obrázku venku, území, rostlina, obloha&#10;&#10;Popis byl vytvořen automaticky">
            <a:extLst>
              <a:ext uri="{FF2B5EF4-FFF2-40B4-BE49-F238E27FC236}">
                <a16:creationId xmlns:a16="http://schemas.microsoft.com/office/drawing/2014/main" id="{524EB5DB-746B-0ED9-DEE0-84E96F75D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76" y="1138136"/>
            <a:ext cx="4669277" cy="39397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F12B42C-CB8D-45C9-BA4E-55FF9C2CCD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5687"/>
          <a:stretch/>
        </p:blipFill>
        <p:spPr>
          <a:xfrm>
            <a:off x="0" y="-1"/>
            <a:ext cx="3166273" cy="39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1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D1DF4-5CAC-4843-ADB8-0B156C6B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137105"/>
            <a:ext cx="10515600" cy="1325563"/>
          </a:xfrm>
        </p:spPr>
        <p:txBody>
          <a:bodyPr/>
          <a:lstStyle/>
          <a:p>
            <a:r>
              <a:rPr lang="en-GB" dirty="0">
                <a:hlinkClick r:id="rId2"/>
              </a:rPr>
              <a:t>www.kompostyvcr.cz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1ECBBD-DD7D-4B71-AFB5-4BBF95C6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16" y="1059109"/>
            <a:ext cx="6744248" cy="525138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A5A8C0-99B0-F95E-8D9B-EB23C53A005F}"/>
              </a:ext>
            </a:extLst>
          </p:cNvPr>
          <p:cNvSpPr/>
          <p:nvPr/>
        </p:nvSpPr>
        <p:spPr>
          <a:xfrm>
            <a:off x="3614241" y="1059109"/>
            <a:ext cx="3606923" cy="104371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BF30C8F-FB17-4C9B-B7C3-8DCEC9A01E20}"/>
              </a:ext>
            </a:extLst>
          </p:cNvPr>
          <p:cNvSpPr/>
          <p:nvPr/>
        </p:nvSpPr>
        <p:spPr>
          <a:xfrm>
            <a:off x="3713499" y="1193760"/>
            <a:ext cx="167780" cy="151002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B93AEED4-3BC5-425A-B61C-C986EE6E7505}"/>
              </a:ext>
            </a:extLst>
          </p:cNvPr>
          <p:cNvSpPr/>
          <p:nvPr/>
        </p:nvSpPr>
        <p:spPr>
          <a:xfrm>
            <a:off x="3713503" y="1511708"/>
            <a:ext cx="167780" cy="151002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65BAFDE2-D24F-4B69-9D2A-A92C4485094E}"/>
              </a:ext>
            </a:extLst>
          </p:cNvPr>
          <p:cNvSpPr/>
          <p:nvPr/>
        </p:nvSpPr>
        <p:spPr>
          <a:xfrm>
            <a:off x="3717102" y="1844856"/>
            <a:ext cx="167780" cy="151002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4682EC-0872-4A5E-87B4-74D20D850F02}"/>
              </a:ext>
            </a:extLst>
          </p:cNvPr>
          <p:cNvSpPr txBox="1"/>
          <p:nvPr/>
        </p:nvSpPr>
        <p:spPr>
          <a:xfrm>
            <a:off x="3872048" y="1084595"/>
            <a:ext cx="3380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Kompostárny ověřené v provozu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116E86-48D0-4F1B-AEF6-80C66C77DD21}"/>
              </a:ext>
            </a:extLst>
          </p:cNvPr>
          <p:cNvSpPr txBox="1"/>
          <p:nvPr/>
        </p:nvSpPr>
        <p:spPr>
          <a:xfrm>
            <a:off x="3876502" y="1419830"/>
            <a:ext cx="3380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Kompostárny neověřené 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70AF53-0688-47E7-BFF7-AA9FF0F7E448}"/>
              </a:ext>
            </a:extLst>
          </p:cNvPr>
          <p:cNvSpPr txBox="1"/>
          <p:nvPr/>
        </p:nvSpPr>
        <p:spPr>
          <a:xfrm>
            <a:off x="3872050" y="1749979"/>
            <a:ext cx="3380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Kompostárny mimo provoz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94C14EB-57D9-C261-E88A-D68FBD02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928" y="1647277"/>
            <a:ext cx="44005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0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B1BB8BF-2E58-42F9-8954-6A1003B8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Produkce bioodpadu a kompostu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1912AB-20CB-42C7-8850-6574616F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033587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dirty="0"/>
              <a:t>Roční množství vyprodukovaného bioodpadu cca 900 tis. tun</a:t>
            </a:r>
          </a:p>
          <a:p>
            <a:r>
              <a:rPr lang="cs-CZ" sz="2000" dirty="0"/>
              <a:t>Množství kalů určených pro kompostování cca 500 tis. tun  </a:t>
            </a:r>
          </a:p>
          <a:p>
            <a:endParaRPr lang="cs-CZ" sz="2000" dirty="0"/>
          </a:p>
          <a:p>
            <a:r>
              <a:rPr lang="cs-CZ" sz="2000" dirty="0"/>
              <a:t>Celková roční produkce kompostu v ČR 700 tis. až 900 tis. tun kompostu </a:t>
            </a:r>
          </a:p>
          <a:p>
            <a:endParaRPr lang="cs-CZ" sz="2000" dirty="0"/>
          </a:p>
          <a:p>
            <a:r>
              <a:rPr lang="cs-CZ" sz="2000" dirty="0"/>
              <a:t>Na 80 tis. ha (30 t/ha za 3 roky)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EF41A9-A4CC-4C16-BAFC-F19F87BD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829" y="3869702"/>
            <a:ext cx="3670783" cy="27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87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FA97F-4DDA-412D-BCE9-5684E6891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8" y="184501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Schéma procesu kompostování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5966CE-2CF5-478B-A553-B7793DB3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74" y="847282"/>
            <a:ext cx="9017254" cy="59574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4808C2-AA5F-4311-9FF9-3A85EE89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080" y="4516679"/>
            <a:ext cx="2764198" cy="292633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F4A2E099-4C63-435B-A1EF-92CF5F32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047" y="1171926"/>
            <a:ext cx="144115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292565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8CD97-2CC7-48E2-804B-43D33DB8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9793"/>
            <a:ext cx="10515600" cy="507167"/>
          </a:xfrm>
        </p:spPr>
        <p:txBody>
          <a:bodyPr>
            <a:normAutofit fontScale="90000"/>
          </a:bodyPr>
          <a:lstStyle/>
          <a:p>
            <a:r>
              <a:rPr lang="cs-CZ" dirty="0"/>
              <a:t>Kvalitativní kritéria pro hodnocení kompostu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C94BB1-0C73-4555-ABB4-7F03A54E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558901"/>
            <a:ext cx="10515600" cy="3693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A.	Humifikovaná organická hmota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57DB882-6E3D-4D1C-9ECC-50D2DAA36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340710"/>
              </p:ext>
            </p:extLst>
          </p:nvPr>
        </p:nvGraphicFramePr>
        <p:xfrm>
          <a:off x="257173" y="1253523"/>
          <a:ext cx="5743575" cy="553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6304">
                  <a:extLst>
                    <a:ext uri="{9D8B030D-6E8A-4147-A177-3AD203B41FA5}">
                      <a16:colId xmlns:a16="http://schemas.microsoft.com/office/drawing/2014/main" val="465739975"/>
                    </a:ext>
                  </a:extLst>
                </a:gridCol>
                <a:gridCol w="1751333">
                  <a:extLst>
                    <a:ext uri="{9D8B030D-6E8A-4147-A177-3AD203B41FA5}">
                      <a16:colId xmlns:a16="http://schemas.microsoft.com/office/drawing/2014/main" val="1171888243"/>
                    </a:ext>
                  </a:extLst>
                </a:gridCol>
                <a:gridCol w="757238">
                  <a:extLst>
                    <a:ext uri="{9D8B030D-6E8A-4147-A177-3AD203B41FA5}">
                      <a16:colId xmlns:a16="http://schemas.microsoft.com/office/drawing/2014/main" val="117708258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6511644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Druh surovin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Typ kompostování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Ztráty </a:t>
                      </a:r>
                      <a:r>
                        <a:rPr lang="cs-CZ" sz="1400" dirty="0" err="1">
                          <a:effectLst/>
                        </a:rPr>
                        <a:t>org</a:t>
                      </a:r>
                      <a:r>
                        <a:rPr lang="cs-CZ" sz="1400" dirty="0">
                          <a:effectLst/>
                        </a:rPr>
                        <a:t>. hmoty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Reference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extLst>
                  <a:ext uri="{0D108BD9-81ED-4DB2-BD59-A6C34878D82A}">
                    <a16:rowId xmlns:a16="http://schemas.microsoft.com/office/drawing/2014/main" val="1568964099"/>
                  </a:ext>
                </a:extLst>
              </a:tr>
              <a:tr h="253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rowSpan="7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Překopávaná pásová hromada</a:t>
                      </a: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46 - 62 %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Eghball</a:t>
                      </a:r>
                      <a:r>
                        <a:rPr lang="cs-CZ" sz="1100" dirty="0">
                          <a:effectLst/>
                        </a:rPr>
                        <a:t> et al. (1997)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748871800"/>
                  </a:ext>
                </a:extLst>
              </a:tr>
              <a:tr h="268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67 %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Larney</a:t>
                      </a:r>
                      <a:r>
                        <a:rPr lang="cs-CZ" sz="1100" dirty="0">
                          <a:effectLst/>
                        </a:rPr>
                        <a:t> et al. (2006)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855778781"/>
                  </a:ext>
                </a:extLst>
              </a:tr>
              <a:tr h="33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 z hluboké slamnaté podestýlky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53 %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Hao</a:t>
                      </a:r>
                      <a:r>
                        <a:rPr lang="cs-CZ" sz="1100" dirty="0">
                          <a:effectLst/>
                        </a:rPr>
                        <a:t> et al. (2004)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839920075"/>
                  </a:ext>
                </a:extLst>
              </a:tr>
              <a:tr h="499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 z hluboké </a:t>
                      </a:r>
                      <a:r>
                        <a:rPr lang="cs-CZ" sz="1400" dirty="0" err="1">
                          <a:effectLst/>
                        </a:rPr>
                        <a:t>štěpkové</a:t>
                      </a:r>
                      <a:r>
                        <a:rPr lang="cs-CZ" sz="1400" dirty="0">
                          <a:effectLst/>
                        </a:rPr>
                        <a:t> podestýlky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35 %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Hao</a:t>
                      </a:r>
                      <a:r>
                        <a:rPr lang="cs-CZ" sz="1100" dirty="0">
                          <a:effectLst/>
                        </a:rPr>
                        <a:t> et al. (2004)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176241553"/>
                  </a:ext>
                </a:extLst>
              </a:tr>
              <a:tr h="499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 s pilinami                 a hoblinami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63 %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Changa</a:t>
                      </a:r>
                      <a:r>
                        <a:rPr lang="cs-CZ" sz="1100" dirty="0">
                          <a:effectLst/>
                        </a:rPr>
                        <a:t> et al. (2003)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654743939"/>
                  </a:ext>
                </a:extLst>
              </a:tr>
              <a:tr h="42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 se slámou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64 %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Changa</a:t>
                      </a:r>
                      <a:r>
                        <a:rPr lang="cs-CZ" sz="1100" dirty="0">
                          <a:effectLst/>
                        </a:rPr>
                        <a:t> et al. (2003)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3023956251"/>
                  </a:ext>
                </a:extLst>
              </a:tr>
              <a:tr h="42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Prasečí hnůj s hoblinami              a pilinami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Překopávaná pásová hromada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52 %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Changa</a:t>
                      </a:r>
                      <a:r>
                        <a:rPr lang="cs-CZ" sz="1100" dirty="0">
                          <a:effectLst/>
                        </a:rPr>
                        <a:t> et al. (2003)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2103555065"/>
                  </a:ext>
                </a:extLst>
              </a:tr>
              <a:tr h="42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Drůbeží trus s výpalky z bavlny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Plošná </a:t>
                      </a:r>
                      <a:r>
                        <a:rPr lang="cs-CZ" sz="1100" dirty="0" err="1">
                          <a:effectLst/>
                        </a:rPr>
                        <a:t>nepřekopávaná</a:t>
                      </a:r>
                      <a:r>
                        <a:rPr lang="cs-CZ" sz="1100" dirty="0">
                          <a:effectLst/>
                        </a:rPr>
                        <a:t> hromada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52 %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Paredes</a:t>
                      </a:r>
                      <a:r>
                        <a:rPr lang="cs-CZ" sz="1100" dirty="0">
                          <a:effectLst/>
                        </a:rPr>
                        <a:t> et al. (1996)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1534244544"/>
                  </a:ext>
                </a:extLst>
              </a:tr>
              <a:tr h="42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Prasečí hnůj se stonky kukuřice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Překopávaná pásová hromada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50 – 72 %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  <a:highlight>
                            <a:srgbClr val="FFFF00"/>
                          </a:highlight>
                        </a:rPr>
                        <a:t>Tiquia</a:t>
                      </a: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 et al. (2000)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1189541087"/>
                  </a:ext>
                </a:extLst>
              </a:tr>
              <a:tr h="428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Prasečí hnůj se stonky kukuřice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  <a:highlight>
                            <a:srgbClr val="FFFF00"/>
                          </a:highlight>
                        </a:rPr>
                        <a:t>Nepřekopávaná</a:t>
                      </a: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 pásová hromada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30 – 54 %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  <a:highlight>
                            <a:srgbClr val="FFFF00"/>
                          </a:highlight>
                        </a:rPr>
                        <a:t>Tiquia</a:t>
                      </a:r>
                      <a:r>
                        <a:rPr lang="cs-CZ" sz="1100" dirty="0">
                          <a:effectLst/>
                          <a:highlight>
                            <a:srgbClr val="FFFF00"/>
                          </a:highlight>
                        </a:rPr>
                        <a:t> et al. (2000)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9" marR="51839" marT="0" marB="0" anchor="ctr"/>
                </a:tc>
                <a:extLst>
                  <a:ext uri="{0D108BD9-81ED-4DB2-BD59-A6C34878D82A}">
                    <a16:rowId xmlns:a16="http://schemas.microsoft.com/office/drawing/2014/main" val="4282585016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3693373-4A0B-43ED-ABDD-4F24089FC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870285"/>
              </p:ext>
            </p:extLst>
          </p:nvPr>
        </p:nvGraphicFramePr>
        <p:xfrm>
          <a:off x="6128383" y="1255886"/>
          <a:ext cx="5806433" cy="436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452">
                  <a:extLst>
                    <a:ext uri="{9D8B030D-6E8A-4147-A177-3AD203B41FA5}">
                      <a16:colId xmlns:a16="http://schemas.microsoft.com/office/drawing/2014/main" val="1737741939"/>
                    </a:ext>
                  </a:extLst>
                </a:gridCol>
                <a:gridCol w="1391804">
                  <a:extLst>
                    <a:ext uri="{9D8B030D-6E8A-4147-A177-3AD203B41FA5}">
                      <a16:colId xmlns:a16="http://schemas.microsoft.com/office/drawing/2014/main" val="235887433"/>
                    </a:ext>
                  </a:extLst>
                </a:gridCol>
                <a:gridCol w="805541">
                  <a:extLst>
                    <a:ext uri="{9D8B030D-6E8A-4147-A177-3AD203B41FA5}">
                      <a16:colId xmlns:a16="http://schemas.microsoft.com/office/drawing/2014/main" val="3247436691"/>
                    </a:ext>
                  </a:extLst>
                </a:gridCol>
                <a:gridCol w="1356636">
                  <a:extLst>
                    <a:ext uri="{9D8B030D-6E8A-4147-A177-3AD203B41FA5}">
                      <a16:colId xmlns:a16="http://schemas.microsoft.com/office/drawing/2014/main" val="3083553358"/>
                    </a:ext>
                  </a:extLst>
                </a:gridCol>
              </a:tblGrid>
              <a:tr h="7934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Druh surovin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Typ kompostování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Ztráty </a:t>
                      </a:r>
                      <a:r>
                        <a:rPr lang="cs-CZ" sz="1400" dirty="0" err="1">
                          <a:effectLst/>
                        </a:rPr>
                        <a:t>org</a:t>
                      </a:r>
                      <a:r>
                        <a:rPr lang="cs-CZ" sz="1400" dirty="0">
                          <a:effectLst/>
                        </a:rPr>
                        <a:t>. hmoty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Reference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/>
                </a:tc>
                <a:extLst>
                  <a:ext uri="{0D108BD9-81ED-4DB2-BD59-A6C34878D82A}">
                    <a16:rowId xmlns:a16="http://schemas.microsoft.com/office/drawing/2014/main" val="1353710551"/>
                  </a:ext>
                </a:extLst>
              </a:tr>
              <a:tr h="33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Bioodpad z farmy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Překopávaná pásová hromada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27 %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Raj a Antil (2011)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extLst>
                  <a:ext uri="{0D108BD9-81ED-4DB2-BD59-A6C34878D82A}">
                    <a16:rowId xmlns:a16="http://schemas.microsoft.com/office/drawing/2014/main" val="4194799612"/>
                  </a:ext>
                </a:extLst>
              </a:tr>
              <a:tr h="33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Čistírenský kal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44 %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28533"/>
                  </a:ext>
                </a:extLst>
              </a:tr>
              <a:tr h="33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Výpalky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41 %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671924"/>
                  </a:ext>
                </a:extLst>
              </a:tr>
              <a:tr h="33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Výlisky z cukrové třtiny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45 %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29869"/>
                  </a:ext>
                </a:extLst>
              </a:tr>
              <a:tr h="33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Drůbeží trus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43 %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317962"/>
                  </a:ext>
                </a:extLst>
              </a:tr>
              <a:tr h="40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Separovaný </a:t>
                      </a:r>
                      <a:r>
                        <a:rPr lang="cs-CZ" sz="1400" dirty="0" err="1">
                          <a:effectLst/>
                        </a:rPr>
                        <a:t>digestát</a:t>
                      </a:r>
                      <a:r>
                        <a:rPr lang="cs-CZ" sz="1400" dirty="0">
                          <a:effectLst/>
                        </a:rPr>
                        <a:t> se slámou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Zateplený kompostér s přirozenou ventilací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37 %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Bustamante</a:t>
                      </a:r>
                      <a:r>
                        <a:rPr lang="cs-CZ" sz="1100" dirty="0">
                          <a:effectLst/>
                        </a:rPr>
                        <a:t> et al. (2013)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extLst>
                  <a:ext uri="{0D108BD9-81ED-4DB2-BD59-A6C34878D82A}">
                    <a16:rowId xmlns:a16="http://schemas.microsoft.com/office/drawing/2014/main" val="2422889791"/>
                  </a:ext>
                </a:extLst>
              </a:tr>
              <a:tr h="40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Separovaný </a:t>
                      </a:r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digestát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s matolinou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8 %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018048"/>
                  </a:ext>
                </a:extLst>
              </a:tr>
              <a:tr h="40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Separovaný </a:t>
                      </a:r>
                      <a:r>
                        <a:rPr lang="cs-CZ" sz="1400" dirty="0" err="1">
                          <a:effectLst/>
                        </a:rPr>
                        <a:t>digestát</a:t>
                      </a:r>
                      <a:r>
                        <a:rPr lang="cs-CZ" sz="1400" dirty="0">
                          <a:effectLst/>
                        </a:rPr>
                        <a:t> se štěpkou z vinné révy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20 %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561087"/>
                  </a:ext>
                </a:extLst>
              </a:tr>
              <a:tr h="40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Separovaný </a:t>
                      </a:r>
                      <a:r>
                        <a:rPr lang="cs-CZ" sz="1400" dirty="0" err="1">
                          <a:effectLst/>
                        </a:rPr>
                        <a:t>digestát</a:t>
                      </a:r>
                      <a:r>
                        <a:rPr lang="cs-CZ" sz="1400" dirty="0">
                          <a:effectLst/>
                        </a:rPr>
                        <a:t> s rostlinnými zbytky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14 %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8" marR="54648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77461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364E9FFC-25C9-4868-A169-4F0034D8240A}"/>
              </a:ext>
            </a:extLst>
          </p:cNvPr>
          <p:cNvSpPr txBox="1"/>
          <p:nvPr/>
        </p:nvSpPr>
        <p:spPr>
          <a:xfrm>
            <a:off x="457200" y="872105"/>
            <a:ext cx="1158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Ztráty organické hmoty vyjádřené během kompostování vybraných surovin (v % </a:t>
            </a:r>
            <a:r>
              <a:rPr lang="cs-CZ" sz="1600" dirty="0" err="1"/>
              <a:t>pův</a:t>
            </a:r>
            <a:r>
              <a:rPr lang="cs-CZ" sz="1600" dirty="0"/>
              <a:t>. hmoty vyjádřeno jako </a:t>
            </a:r>
            <a:r>
              <a:rPr lang="cs-CZ" sz="1600" dirty="0" err="1"/>
              <a:t>C</a:t>
            </a:r>
            <a:r>
              <a:rPr lang="cs-CZ" sz="1600" baseline="-25000" dirty="0" err="1"/>
              <a:t>org</a:t>
            </a:r>
            <a:r>
              <a:rPr lang="cs-CZ" sz="1600" baseline="-25000" dirty="0"/>
              <a:t>.</a:t>
            </a:r>
            <a:r>
              <a:rPr lang="cs-CZ" sz="1600" dirty="0"/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304379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>
            <a:extLst>
              <a:ext uri="{FF2B5EF4-FFF2-40B4-BE49-F238E27FC236}">
                <a16:creationId xmlns:a16="http://schemas.microsoft.com/office/drawing/2014/main" id="{28B27DD3-5FFA-465E-AE8A-7A8E98CD0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219076"/>
            <a:ext cx="8818279" cy="694970"/>
          </a:xfrm>
        </p:spPr>
        <p:txBody>
          <a:bodyPr>
            <a:normAutofit fontScale="90000"/>
          </a:bodyPr>
          <a:lstStyle/>
          <a:p>
            <a:r>
              <a:rPr lang="cs-CZ" altLang="cs-CZ" sz="4000" dirty="0"/>
              <a:t>Způsoby vyjádření organické hmoty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FC43669E-CBE3-440F-8986-398187645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573" y="1120774"/>
            <a:ext cx="9616901" cy="5380039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defRPr/>
            </a:pPr>
            <a:r>
              <a:rPr lang="cs-CZ" altLang="cs-CZ" dirty="0"/>
              <a:t>Jednoduché parametry (spalitelné látky, </a:t>
            </a:r>
            <a:r>
              <a:rPr lang="cs-CZ" altLang="cs-CZ" dirty="0" err="1"/>
              <a:t>C</a:t>
            </a:r>
            <a:r>
              <a:rPr lang="cs-CZ" altLang="cs-CZ" baseline="-25000" dirty="0" err="1"/>
              <a:t>org</a:t>
            </a:r>
            <a:r>
              <a:rPr lang="cs-CZ" altLang="cs-CZ" dirty="0"/>
              <a:t>) až po složité analýzy </a:t>
            </a:r>
          </a:p>
          <a:p>
            <a:pPr>
              <a:spcBef>
                <a:spcPts val="400"/>
              </a:spcBef>
              <a:spcAft>
                <a:spcPts val="600"/>
              </a:spcAft>
              <a:defRPr/>
            </a:pPr>
            <a:r>
              <a:rPr lang="cs-CZ" altLang="cs-CZ" dirty="0"/>
              <a:t>Vyšší stupeň humifikace (vytvářením </a:t>
            </a:r>
            <a:r>
              <a:rPr lang="cs-CZ" altLang="cs-CZ" dirty="0" err="1"/>
              <a:t>huminových</a:t>
            </a:r>
            <a:r>
              <a:rPr lang="cs-CZ" altLang="cs-CZ" dirty="0"/>
              <a:t> látek s rostoucí molekulární hmotností, aromatickými vlastnostmi, obsahem kyslíku, dusíku a funkčních skupin) → vyšší agronomická hodnota kompostu </a:t>
            </a:r>
          </a:p>
          <a:p>
            <a:pPr>
              <a:spcBef>
                <a:spcPts val="400"/>
              </a:spcBef>
              <a:spcAft>
                <a:spcPts val="600"/>
              </a:spcAft>
              <a:defRPr/>
            </a:pPr>
            <a:r>
              <a:rPr lang="cs-CZ" altLang="cs-CZ" dirty="0"/>
              <a:t>C</a:t>
            </a:r>
            <a:r>
              <a:rPr lang="cs-CZ" altLang="cs-CZ" baseline="-25000" dirty="0"/>
              <a:t>HK </a:t>
            </a:r>
            <a:r>
              <a:rPr lang="cs-CZ" altLang="cs-CZ" dirty="0"/>
              <a:t>↑ , C</a:t>
            </a:r>
            <a:r>
              <a:rPr lang="cs-CZ" altLang="cs-CZ" baseline="-25000" dirty="0"/>
              <a:t>FK</a:t>
            </a:r>
            <a:r>
              <a:rPr lang="cs-CZ" altLang="cs-CZ" dirty="0"/>
              <a:t>↓, DOC↓</a:t>
            </a:r>
          </a:p>
          <a:p>
            <a:pPr>
              <a:spcBef>
                <a:spcPts val="400"/>
              </a:spcBef>
              <a:spcAft>
                <a:spcPts val="600"/>
              </a:spcAft>
              <a:defRPr/>
            </a:pPr>
            <a:r>
              <a:rPr lang="cs-CZ" altLang="cs-CZ" dirty="0"/>
              <a:t>Stabilizované komposty:  C</a:t>
            </a:r>
            <a:r>
              <a:rPr lang="cs-CZ" altLang="cs-CZ" baseline="-25000" dirty="0"/>
              <a:t>FK</a:t>
            </a:r>
            <a:r>
              <a:rPr lang="cs-CZ" altLang="cs-CZ" dirty="0"/>
              <a:t> ≤ 1,25 %, C</a:t>
            </a:r>
            <a:r>
              <a:rPr lang="cs-CZ" altLang="cs-CZ" baseline="-25000" dirty="0"/>
              <a:t>EX</a:t>
            </a:r>
            <a:r>
              <a:rPr lang="cs-CZ" altLang="cs-CZ" dirty="0"/>
              <a:t> ≤ 6,0 %, a poměr C</a:t>
            </a:r>
            <a:r>
              <a:rPr lang="cs-CZ" altLang="cs-CZ" baseline="-25000" dirty="0"/>
              <a:t>EX</a:t>
            </a:r>
            <a:r>
              <a:rPr lang="cs-CZ" altLang="cs-CZ" dirty="0"/>
              <a:t>/DOC ≥ 6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altLang="cs-CZ" dirty="0"/>
          </a:p>
          <a:p>
            <a:pPr>
              <a:spcAft>
                <a:spcPts val="600"/>
              </a:spcAft>
              <a:defRPr/>
            </a:pPr>
            <a:r>
              <a:rPr lang="cs-CZ" altLang="cs-CZ" u="sng" dirty="0"/>
              <a:t>Ukazatele stupně humifikace:</a:t>
            </a:r>
            <a:endParaRPr lang="cs-CZ" altLang="cs-CZ" dirty="0"/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humifikační poměr: 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EX</a:t>
            </a:r>
            <a:r>
              <a:rPr lang="cs-CZ" altLang="cs-CZ" sz="1800" dirty="0">
                <a:solidFill>
                  <a:srgbClr val="00B050"/>
                </a:solidFill>
              </a:rPr>
              <a:t>/</a:t>
            </a:r>
            <a:r>
              <a:rPr lang="cs-CZ" altLang="cs-CZ" sz="1800" dirty="0" err="1">
                <a:solidFill>
                  <a:srgbClr val="00B050"/>
                </a:solidFill>
              </a:rPr>
              <a:t>C</a:t>
            </a:r>
            <a:r>
              <a:rPr lang="cs-CZ" altLang="cs-CZ" sz="1800" baseline="-25000" dirty="0" err="1">
                <a:solidFill>
                  <a:srgbClr val="00B050"/>
                </a:solidFill>
              </a:rPr>
              <a:t>org</a:t>
            </a:r>
            <a:r>
              <a:rPr lang="cs-CZ" altLang="cs-CZ" sz="1800" dirty="0">
                <a:solidFill>
                  <a:srgbClr val="00B050"/>
                </a:solidFill>
              </a:rPr>
              <a:t> x 100 (˃ 7,0)</a:t>
            </a:r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humifikační index: 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HK</a:t>
            </a:r>
            <a:r>
              <a:rPr lang="cs-CZ" altLang="cs-CZ" sz="1800" dirty="0">
                <a:solidFill>
                  <a:srgbClr val="00B050"/>
                </a:solidFill>
              </a:rPr>
              <a:t>/</a:t>
            </a:r>
            <a:r>
              <a:rPr lang="cs-CZ" altLang="cs-CZ" sz="1800" dirty="0" err="1">
                <a:solidFill>
                  <a:srgbClr val="00B050"/>
                </a:solidFill>
              </a:rPr>
              <a:t>C</a:t>
            </a:r>
            <a:r>
              <a:rPr lang="cs-CZ" altLang="cs-CZ" sz="1800" baseline="-25000" dirty="0" err="1">
                <a:solidFill>
                  <a:srgbClr val="00B050"/>
                </a:solidFill>
              </a:rPr>
              <a:t>org</a:t>
            </a:r>
            <a:r>
              <a:rPr lang="cs-CZ" altLang="cs-CZ" sz="1800" dirty="0">
                <a:solidFill>
                  <a:srgbClr val="00B050"/>
                </a:solidFill>
              </a:rPr>
              <a:t> x 100 (˃ 3,5)</a:t>
            </a:r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procento </a:t>
            </a:r>
            <a:r>
              <a:rPr lang="cs-CZ" altLang="cs-CZ" sz="1800" dirty="0" err="1">
                <a:solidFill>
                  <a:srgbClr val="00B050"/>
                </a:solidFill>
              </a:rPr>
              <a:t>huminových</a:t>
            </a:r>
            <a:r>
              <a:rPr lang="cs-CZ" altLang="cs-CZ" sz="1800" dirty="0">
                <a:solidFill>
                  <a:srgbClr val="00B050"/>
                </a:solidFill>
              </a:rPr>
              <a:t> kyselin: 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HK</a:t>
            </a:r>
            <a:r>
              <a:rPr lang="cs-CZ" altLang="cs-CZ" sz="1800" dirty="0">
                <a:solidFill>
                  <a:srgbClr val="00B050"/>
                </a:solidFill>
              </a:rPr>
              <a:t>/C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EX</a:t>
            </a:r>
            <a:r>
              <a:rPr lang="cs-CZ" altLang="cs-CZ" sz="1800" dirty="0">
                <a:solidFill>
                  <a:srgbClr val="00B050"/>
                </a:solidFill>
              </a:rPr>
              <a:t> x 100 (˃ 50)</a:t>
            </a:r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>
                <a:solidFill>
                  <a:srgbClr val="00B050"/>
                </a:solidFill>
              </a:rPr>
              <a:t>index polymerizace: 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HK</a:t>
            </a:r>
            <a:r>
              <a:rPr lang="cs-CZ" altLang="cs-CZ" sz="1800" dirty="0">
                <a:solidFill>
                  <a:srgbClr val="00B050"/>
                </a:solidFill>
              </a:rPr>
              <a:t>/C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FK</a:t>
            </a:r>
            <a:r>
              <a:rPr lang="cs-CZ" altLang="cs-CZ" sz="1800" dirty="0">
                <a:solidFill>
                  <a:srgbClr val="00B050"/>
                </a:solidFill>
              </a:rPr>
              <a:t> (˃ 1,0) </a:t>
            </a:r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humifikační index: C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NL</a:t>
            </a:r>
            <a:r>
              <a:rPr lang="cs-CZ" altLang="cs-CZ" sz="1800" dirty="0">
                <a:solidFill>
                  <a:srgbClr val="FF0000"/>
                </a:solidFill>
              </a:rPr>
              <a:t>/(C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HK</a:t>
            </a:r>
            <a:r>
              <a:rPr lang="cs-CZ" altLang="cs-CZ" sz="1800" dirty="0">
                <a:solidFill>
                  <a:srgbClr val="FF0000"/>
                </a:solidFill>
              </a:rPr>
              <a:t> + C</a:t>
            </a:r>
            <a:r>
              <a:rPr lang="cs-CZ" altLang="cs-CZ" sz="1800" baseline="-25000" dirty="0">
                <a:solidFill>
                  <a:srgbClr val="FF0000"/>
                </a:solidFill>
              </a:rPr>
              <a:t>FK</a:t>
            </a:r>
            <a:r>
              <a:rPr lang="cs-CZ" altLang="cs-CZ" sz="1800" dirty="0">
                <a:solidFill>
                  <a:srgbClr val="FF0000"/>
                </a:solidFill>
              </a:rPr>
              <a:t>) (&lt; 1,0)</a:t>
            </a:r>
          </a:p>
          <a:p>
            <a:pPr lvl="1">
              <a:spcBef>
                <a:spcPts val="400"/>
              </a:spcBef>
              <a:defRPr/>
            </a:pPr>
            <a:r>
              <a:rPr lang="cs-CZ" altLang="cs-CZ" sz="1800" dirty="0"/>
              <a:t>(C</a:t>
            </a:r>
            <a:r>
              <a:rPr lang="cs-CZ" altLang="cs-CZ" sz="1800" baseline="-25000" dirty="0"/>
              <a:t>EX</a:t>
            </a:r>
            <a:r>
              <a:rPr lang="cs-CZ" altLang="cs-CZ" sz="1800" dirty="0"/>
              <a:t> - </a:t>
            </a:r>
            <a:r>
              <a:rPr lang="cs-CZ" altLang="cs-CZ" dirty="0"/>
              <a:t>alkalicky extrahovatelný organický uhlík; C</a:t>
            </a:r>
            <a:r>
              <a:rPr lang="cs-CZ" altLang="cs-CZ" baseline="-25000" dirty="0"/>
              <a:t>NL</a:t>
            </a:r>
            <a:r>
              <a:rPr lang="cs-CZ" altLang="cs-CZ" dirty="0"/>
              <a:t> – </a:t>
            </a:r>
            <a:r>
              <a:rPr lang="cs-CZ" altLang="cs-CZ" dirty="0" err="1"/>
              <a:t>nehuminové</a:t>
            </a:r>
            <a:r>
              <a:rPr lang="cs-CZ" altLang="cs-CZ" dirty="0"/>
              <a:t> látky)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5B88C83-FFEF-6486-6401-2D033B963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4282" y="858680"/>
            <a:ext cx="10363200" cy="570614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B. Obsahy živin v kompostech</a:t>
            </a:r>
          </a:p>
        </p:txBody>
      </p:sp>
      <p:sp>
        <p:nvSpPr>
          <p:cNvPr id="8" name="Zástupný symbol pro text 5">
            <a:extLst>
              <a:ext uri="{FF2B5EF4-FFF2-40B4-BE49-F238E27FC236}">
                <a16:creationId xmlns:a16="http://schemas.microsoft.com/office/drawing/2014/main" id="{36C8BE35-2575-9D9E-601E-E34B4C201744}"/>
              </a:ext>
            </a:extLst>
          </p:cNvPr>
          <p:cNvSpPr txBox="1">
            <a:spLocks/>
          </p:cNvSpPr>
          <p:nvPr/>
        </p:nvSpPr>
        <p:spPr>
          <a:xfrm>
            <a:off x="2034281" y="1470516"/>
            <a:ext cx="9610031" cy="5016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Ztráty dusíku – negativní vliv na kompostovací proces, problémy v oblasti zdraví a životního prostředí</a:t>
            </a:r>
          </a:p>
          <a:p>
            <a:r>
              <a:rPr lang="cs-CZ" sz="2400" dirty="0"/>
              <a:t>Ztráty jsou způsobeny zejména: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únikem amoniaku </a:t>
            </a:r>
            <a:r>
              <a:rPr lang="cs-CZ" dirty="0"/>
              <a:t>- vytváření NH</a:t>
            </a:r>
            <a:r>
              <a:rPr lang="cs-CZ" baseline="-25000" dirty="0"/>
              <a:t>4</a:t>
            </a:r>
            <a:r>
              <a:rPr lang="cs-CZ" baseline="30000" dirty="0"/>
              <a:t>+</a:t>
            </a:r>
            <a:r>
              <a:rPr lang="cs-CZ" dirty="0"/>
              <a:t> v kompostu, odštěpení H</a:t>
            </a:r>
            <a:r>
              <a:rPr lang="cs-CZ" baseline="30000" dirty="0"/>
              <a:t>+</a:t>
            </a:r>
            <a:r>
              <a:rPr lang="cs-CZ" dirty="0"/>
              <a:t> a tvorba NH</a:t>
            </a:r>
            <a:r>
              <a:rPr lang="cs-CZ" baseline="-25000" dirty="0"/>
              <a:t>3</a:t>
            </a:r>
            <a:r>
              <a:rPr lang="cs-CZ" dirty="0"/>
              <a:t>, dále konverze NH</a:t>
            </a:r>
            <a:r>
              <a:rPr lang="cs-CZ" baseline="-25000" dirty="0"/>
              <a:t>3</a:t>
            </a:r>
            <a:r>
              <a:rPr lang="cs-CZ" dirty="0"/>
              <a:t> v kompostu na plyn a únik NH</a:t>
            </a:r>
            <a:r>
              <a:rPr lang="cs-CZ" baseline="-25000" dirty="0"/>
              <a:t>3</a:t>
            </a:r>
            <a:r>
              <a:rPr lang="cs-CZ" dirty="0"/>
              <a:t> v plynné formě do atmosféry:</a:t>
            </a:r>
          </a:p>
          <a:p>
            <a:pPr marL="0" indent="0">
              <a:buFont typeface="Wingdings 3" charset="2"/>
              <a:buNone/>
            </a:pPr>
            <a:r>
              <a:rPr lang="cs-CZ" dirty="0"/>
              <a:t>    	NH</a:t>
            </a:r>
            <a:r>
              <a:rPr lang="cs-CZ" baseline="-25000" dirty="0"/>
              <a:t>4</a:t>
            </a:r>
            <a:r>
              <a:rPr lang="cs-CZ" baseline="30000" dirty="0"/>
              <a:t>+</a:t>
            </a:r>
            <a:r>
              <a:rPr lang="cs-CZ" dirty="0"/>
              <a:t>(kompost) ↔ NH</a:t>
            </a:r>
            <a:r>
              <a:rPr lang="cs-CZ" baseline="-25000" dirty="0"/>
              <a:t>3</a:t>
            </a:r>
            <a:r>
              <a:rPr lang="cs-CZ" dirty="0"/>
              <a:t>(kompost) + H</a:t>
            </a:r>
            <a:r>
              <a:rPr lang="cs-CZ" baseline="30000" dirty="0"/>
              <a:t>+</a:t>
            </a:r>
            <a:r>
              <a:rPr lang="cs-CZ" dirty="0"/>
              <a:t> ↔ NH</a:t>
            </a:r>
            <a:r>
              <a:rPr lang="cs-CZ" baseline="-25000" dirty="0"/>
              <a:t>3</a:t>
            </a:r>
            <a:r>
              <a:rPr lang="cs-CZ" dirty="0"/>
              <a:t>(plyn) ↔ NH</a:t>
            </a:r>
            <a:r>
              <a:rPr lang="cs-CZ" baseline="-25000" dirty="0"/>
              <a:t>3</a:t>
            </a:r>
            <a:r>
              <a:rPr lang="cs-CZ" dirty="0"/>
              <a:t>(atmosféra) </a:t>
            </a:r>
          </a:p>
          <a:p>
            <a:pPr marL="457200" indent="-457200">
              <a:buFont typeface="Wingdings 3" charset="2"/>
              <a:buAutoNum type="arabicPeriod" startAt="2"/>
            </a:pPr>
            <a:r>
              <a:rPr lang="cs-CZ" sz="2400" dirty="0"/>
              <a:t>vyplavováním </a:t>
            </a:r>
            <a:r>
              <a:rPr lang="cs-CZ" dirty="0"/>
              <a:t>– v pozdějších fázích kompostování ve formě NO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. Omezení ztrát: snížením vlhkosti kompostovaného materiálu, adekvátním systémem ochrany před deštěm (zakrytí nebo kompostování v halách) a vybudováním sběru a recirkulace vytékajícího výluhu.</a:t>
            </a:r>
          </a:p>
          <a:p>
            <a:pPr marL="457200" indent="-457200">
              <a:buFont typeface="Wingdings 3" charset="2"/>
              <a:buAutoNum type="arabicPeriod" startAt="2"/>
            </a:pPr>
            <a:r>
              <a:rPr lang="cs-CZ" sz="2400" dirty="0"/>
              <a:t>denitrifikací </a:t>
            </a:r>
            <a:r>
              <a:rPr lang="cs-CZ" dirty="0"/>
              <a:t>– výsledek tvorby nepříznivých anaerobních podmínek v kompostovaném materiálu; N</a:t>
            </a:r>
            <a:r>
              <a:rPr lang="cs-CZ" baseline="-25000" dirty="0"/>
              <a:t>2</a:t>
            </a:r>
            <a:r>
              <a:rPr lang="cs-CZ" dirty="0"/>
              <a:t>O - potenciál globálního ohřevu 298x vyšší než CO</a:t>
            </a:r>
            <a:r>
              <a:rPr lang="cs-CZ" baseline="-25000" dirty="0"/>
              <a:t>2; </a:t>
            </a:r>
            <a:r>
              <a:rPr lang="cs-CZ" dirty="0"/>
              <a:t>důležitý faktor při ztenčování ozonové vrstvy (</a:t>
            </a:r>
            <a:r>
              <a:rPr lang="cs-CZ" dirty="0" err="1"/>
              <a:t>Ravishankara</a:t>
            </a:r>
            <a:r>
              <a:rPr lang="cs-CZ" dirty="0"/>
              <a:t> et al., 2009)</a:t>
            </a:r>
          </a:p>
          <a:p>
            <a:endParaRPr lang="cs-CZ" sz="24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FD75E7C5-D6D6-34DB-9B1D-86C66944FE92}"/>
              </a:ext>
            </a:extLst>
          </p:cNvPr>
          <p:cNvSpPr txBox="1">
            <a:spLocks/>
          </p:cNvSpPr>
          <p:nvPr/>
        </p:nvSpPr>
        <p:spPr>
          <a:xfrm>
            <a:off x="1485900" y="281714"/>
            <a:ext cx="10515600" cy="50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Kvalitativní kritéria pro hodnocení kompostu</a:t>
            </a:r>
          </a:p>
        </p:txBody>
      </p:sp>
    </p:spTree>
    <p:extLst>
      <p:ext uri="{BB962C8B-B14F-4D97-AF65-F5344CB8AC3E}">
        <p14:creationId xmlns:p14="http://schemas.microsoft.com/office/powerpoint/2010/main" val="292558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B31A2-9FB5-48E4-A41C-DC1006F8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43" y="142876"/>
            <a:ext cx="10215556" cy="1108784"/>
          </a:xfrm>
        </p:spPr>
        <p:txBody>
          <a:bodyPr>
            <a:normAutofit/>
          </a:bodyPr>
          <a:lstStyle/>
          <a:p>
            <a:r>
              <a:rPr lang="cs-CZ" sz="2400" dirty="0"/>
              <a:t>Obsahy vybraných živin </a:t>
            </a:r>
            <a:r>
              <a:rPr lang="cs-CZ" sz="2400" dirty="0">
                <a:solidFill>
                  <a:srgbClr val="7030A0"/>
                </a:solidFill>
              </a:rPr>
              <a:t>v surovinách </a:t>
            </a:r>
            <a:r>
              <a:rPr lang="cs-CZ" sz="2400" dirty="0"/>
              <a:t>a </a:t>
            </a:r>
            <a:r>
              <a:rPr lang="cs-CZ" sz="2400" dirty="0">
                <a:solidFill>
                  <a:srgbClr val="7030A0"/>
                </a:solidFill>
              </a:rPr>
              <a:t>v konečných kompostech </a:t>
            </a:r>
            <a:r>
              <a:rPr lang="cs-CZ" sz="2400" dirty="0"/>
              <a:t>– stručný přehled jednotlivých typů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98465F2-AB0C-44E0-B0FD-53AB454D3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04624"/>
              </p:ext>
            </p:extLst>
          </p:nvPr>
        </p:nvGraphicFramePr>
        <p:xfrm>
          <a:off x="357186" y="1151648"/>
          <a:ext cx="11544300" cy="5267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6427">
                  <a:extLst>
                    <a:ext uri="{9D8B030D-6E8A-4147-A177-3AD203B41FA5}">
                      <a16:colId xmlns:a16="http://schemas.microsoft.com/office/drawing/2014/main" val="292586865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10005123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27951130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4045288077"/>
                    </a:ext>
                  </a:extLst>
                </a:gridCol>
                <a:gridCol w="728663">
                  <a:extLst>
                    <a:ext uri="{9D8B030D-6E8A-4147-A177-3AD203B41FA5}">
                      <a16:colId xmlns:a16="http://schemas.microsoft.com/office/drawing/2014/main" val="316650925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04361548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047194428"/>
                    </a:ext>
                  </a:extLst>
                </a:gridCol>
                <a:gridCol w="2141999">
                  <a:extLst>
                    <a:ext uri="{9D8B030D-6E8A-4147-A177-3AD203B41FA5}">
                      <a16:colId xmlns:a16="http://schemas.microsoft.com/office/drawing/2014/main" val="1972642616"/>
                    </a:ext>
                  </a:extLst>
                </a:gridCol>
                <a:gridCol w="1682374">
                  <a:extLst>
                    <a:ext uri="{9D8B030D-6E8A-4147-A177-3AD203B41FA5}">
                      <a16:colId xmlns:a16="http://schemas.microsoft.com/office/drawing/2014/main" val="4208452042"/>
                    </a:ext>
                  </a:extLst>
                </a:gridCol>
              </a:tblGrid>
              <a:tr h="4267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 Materiál (převažující)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Druh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N</a:t>
                      </a:r>
                      <a:r>
                        <a:rPr lang="cs-CZ" sz="1400" baseline="-25000" dirty="0" err="1">
                          <a:effectLst/>
                        </a:rPr>
                        <a:t>celk</a:t>
                      </a:r>
                      <a:r>
                        <a:rPr lang="cs-CZ" sz="1400" baseline="-25000" dirty="0">
                          <a:effectLst/>
                        </a:rPr>
                        <a:t>. </a:t>
                      </a:r>
                      <a:r>
                        <a:rPr lang="cs-CZ" sz="1400" dirty="0">
                          <a:effectLst/>
                        </a:rPr>
                        <a:t>(%)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P</a:t>
                      </a:r>
                      <a:r>
                        <a:rPr lang="cs-CZ" sz="1400" baseline="-25000" dirty="0" err="1">
                          <a:effectLst/>
                        </a:rPr>
                        <a:t>celk</a:t>
                      </a:r>
                      <a:r>
                        <a:rPr lang="cs-CZ" sz="1400" baseline="-25000" dirty="0">
                          <a:effectLst/>
                        </a:rPr>
                        <a:t>. </a:t>
                      </a:r>
                      <a:r>
                        <a:rPr lang="cs-CZ" sz="1400" dirty="0">
                          <a:effectLst/>
                        </a:rPr>
                        <a:t>(%)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K</a:t>
                      </a:r>
                      <a:r>
                        <a:rPr lang="cs-CZ" sz="1400" baseline="-25000" dirty="0" err="1">
                          <a:effectLst/>
                        </a:rPr>
                        <a:t>celk</a:t>
                      </a:r>
                      <a:r>
                        <a:rPr lang="cs-CZ" sz="1400" baseline="-25000" dirty="0">
                          <a:effectLst/>
                        </a:rPr>
                        <a:t>. </a:t>
                      </a:r>
                      <a:r>
                        <a:rPr lang="cs-CZ" sz="1400" dirty="0">
                          <a:effectLst/>
                        </a:rPr>
                        <a:t>(%)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Ca</a:t>
                      </a:r>
                      <a:r>
                        <a:rPr lang="cs-CZ" sz="1400" baseline="-25000" dirty="0" err="1">
                          <a:effectLst/>
                        </a:rPr>
                        <a:t>celk</a:t>
                      </a:r>
                      <a:r>
                        <a:rPr lang="cs-CZ" sz="1400" baseline="-25000" dirty="0">
                          <a:effectLst/>
                        </a:rPr>
                        <a:t>. </a:t>
                      </a:r>
                      <a:r>
                        <a:rPr lang="cs-CZ" sz="1400" dirty="0">
                          <a:effectLst/>
                        </a:rPr>
                        <a:t>(%)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Mg</a:t>
                      </a:r>
                      <a:r>
                        <a:rPr lang="cs-CZ" sz="1400" baseline="-25000" dirty="0" err="1">
                          <a:effectLst/>
                        </a:rPr>
                        <a:t>celk</a:t>
                      </a:r>
                      <a:r>
                        <a:rPr lang="cs-CZ" sz="1400" baseline="-25000" dirty="0">
                          <a:effectLst/>
                        </a:rPr>
                        <a:t>. </a:t>
                      </a:r>
                      <a:r>
                        <a:rPr lang="cs-CZ" sz="1400" dirty="0">
                          <a:effectLst/>
                        </a:rPr>
                        <a:t>(%)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Poznámka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Reference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/>
                </a:tc>
                <a:extLst>
                  <a:ext uri="{0D108BD9-81ED-4DB2-BD59-A6C34878D82A}">
                    <a16:rowId xmlns:a16="http://schemas.microsoft.com/office/drawing/2014/main" val="1359205694"/>
                  </a:ext>
                </a:extLst>
              </a:tr>
              <a:tr h="28531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Surovina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1,08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0,43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0,99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0,43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překopávaná pásová hromada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Eghball et al. (1997)</a:t>
                      </a:r>
                      <a:endParaRPr lang="cs-CZ" sz="140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1178168345"/>
                  </a:ext>
                </a:extLst>
              </a:tr>
              <a:tr h="3193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Kompost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0,87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0,53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0,10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1,17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0,51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509445"/>
                  </a:ext>
                </a:extLst>
              </a:tr>
              <a:tr h="28531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Hovězí hnůj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Surovina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1,67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0,45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celkem 3 překopávky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Parkinson et al. (2004)</a:t>
                      </a:r>
                      <a:endParaRPr lang="cs-CZ" sz="140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2390682440"/>
                  </a:ext>
                </a:extLst>
              </a:tr>
              <a:tr h="3193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Kompost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2,27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0,79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68946"/>
                  </a:ext>
                </a:extLst>
              </a:tr>
              <a:tr h="28531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Zelený odpad (listí a větve)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Surovina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1,00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0,06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0,57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0,68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kompostování 1 měsíc, každodenní překopávka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Zhang a Sun (2014)</a:t>
                      </a:r>
                      <a:endParaRPr lang="cs-CZ" sz="140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671900025"/>
                  </a:ext>
                </a:extLst>
              </a:tr>
              <a:tr h="6386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Kompost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3,10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0,29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0,64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1,31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0,52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69173"/>
                  </a:ext>
                </a:extLst>
              </a:tr>
              <a:tr h="28531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Zelený odpad (listí a větve)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Surovina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0,06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0,33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0,64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0,38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kompostování 1 měsíc, každodenní překopávka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Zhang a Sun (2015)</a:t>
                      </a:r>
                      <a:endParaRPr lang="cs-CZ" sz="140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4009430449"/>
                  </a:ext>
                </a:extLst>
              </a:tr>
              <a:tr h="6386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Kompost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2,27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0,30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1,01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0,55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568339"/>
                  </a:ext>
                </a:extLst>
              </a:tr>
              <a:tr h="716301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Separovaný digestát (3/4 </a:t>
                      </a:r>
                      <a:r>
                        <a:rPr lang="cs-CZ" sz="1400" baseline="0" dirty="0">
                          <a:effectLst/>
                        </a:rPr>
                        <a:t>hmot. </a:t>
                      </a:r>
                      <a:r>
                        <a:rPr lang="cs-CZ" sz="1400" dirty="0">
                          <a:effectLst/>
                        </a:rPr>
                        <a:t>) a 1/4 přídavky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Surovina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(samotný </a:t>
                      </a:r>
                      <a:r>
                        <a:rPr lang="cs-CZ" sz="1400" dirty="0" err="1">
                          <a:effectLst/>
                        </a:rPr>
                        <a:t>separ</a:t>
                      </a:r>
                      <a:r>
                        <a:rPr lang="cs-CZ" sz="1400" dirty="0">
                          <a:effectLst/>
                        </a:rPr>
                        <a:t>. digestát)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2,67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3,1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2,7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kompostování 10 týdnů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Bustamante et al. (2013)</a:t>
                      </a:r>
                      <a:endParaRPr lang="cs-CZ" sz="140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2285560758"/>
                  </a:ext>
                </a:extLst>
              </a:tr>
              <a:tr h="3023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Kompost (průměr)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3,0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3,3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4,6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2,65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486551"/>
                  </a:ext>
                </a:extLst>
              </a:tr>
              <a:tr h="28531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Přírodní střívka, ovčí hnůj a listí (5:2:3)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Surovina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1,44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0,81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V sušině, kompostování   7 týdnů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effectLst/>
                        </a:rPr>
                        <a:t>Makan</a:t>
                      </a:r>
                      <a:r>
                        <a:rPr lang="cs-CZ" sz="1400" dirty="0">
                          <a:effectLst/>
                        </a:rPr>
                        <a:t> (2015)</a:t>
                      </a:r>
                      <a:endParaRPr lang="cs-CZ" sz="1400" dirty="0"/>
                    </a:p>
                  </a:txBody>
                  <a:tcPr marL="48091" marR="48091" marT="0" marB="0" anchor="ctr"/>
                </a:tc>
                <a:extLst>
                  <a:ext uri="{0D108BD9-81ED-4DB2-BD59-A6C34878D82A}">
                    <a16:rowId xmlns:a16="http://schemas.microsoft.com/office/drawing/2014/main" val="2847117423"/>
                  </a:ext>
                </a:extLst>
              </a:tr>
              <a:tr h="4789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Kompost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1,61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0,39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0,60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0,59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1,28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1" marR="48091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66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20862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{50659CB5-4E01-6E48-BEF3-99DFFEC3B0BF}tf10001069</Template>
  <TotalTime>3936</TotalTime>
  <Words>2393</Words>
  <Application>Microsoft Office PowerPoint</Application>
  <PresentationFormat>Širokoúhlá obrazovka</PresentationFormat>
  <Paragraphs>516</Paragraphs>
  <Slides>20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Stébla</vt:lpstr>
      <vt:lpstr>Ekonomika aplikace Kompostu na zemědělskou půdu </vt:lpstr>
      <vt:lpstr>Prezentace aplikace PowerPoint</vt:lpstr>
      <vt:lpstr>www.kompostyvcr.cz </vt:lpstr>
      <vt:lpstr>Produkce bioodpadu a kompostu v ČR</vt:lpstr>
      <vt:lpstr>Schéma procesu kompostování </vt:lpstr>
      <vt:lpstr>Kvalitativní kritéria pro hodnocení kompostu</vt:lpstr>
      <vt:lpstr>Způsoby vyjádření organické hmoty</vt:lpstr>
      <vt:lpstr>B. Obsahy živin v kompostech</vt:lpstr>
      <vt:lpstr>Obsahy vybraných živin v surovinách a v konečných kompostech – stručný přehled jednotlivých typů </vt:lpstr>
      <vt:lpstr>Složení kvalitního kompostu</vt:lpstr>
      <vt:lpstr>C. Stabilita a zralost kompostu</vt:lpstr>
      <vt:lpstr>Vliv kompostu na fyzikální a chemické vlastnosti půdy </vt:lpstr>
      <vt:lpstr>Prezentace aplikace PowerPoint</vt:lpstr>
      <vt:lpstr>Prezentace aplikace PowerPoint</vt:lpstr>
      <vt:lpstr>Zlepšení biologických vlastností půdy</vt:lpstr>
      <vt:lpstr>Ekonomické zhodnocení aplikace kompostu</vt:lpstr>
      <vt:lpstr>Prezentace aplikace PowerPoint</vt:lpstr>
      <vt:lpstr>Ceny minerálních hnojiv</vt:lpstr>
      <vt:lpstr>Přepočet ceny živin v minerálních hnojivech na cenu živin v kompostu Jaroměř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Komposty – zdroj organických látek, živin a jejich využití rostlinami</dc:title>
  <dc:creator>Hanč Aleš</dc:creator>
  <cp:lastModifiedBy>Hanč Aleš</cp:lastModifiedBy>
  <cp:revision>96</cp:revision>
  <cp:lastPrinted>2024-05-30T15:05:02Z</cp:lastPrinted>
  <dcterms:created xsi:type="dcterms:W3CDTF">2022-10-12T06:14:36Z</dcterms:created>
  <dcterms:modified xsi:type="dcterms:W3CDTF">2024-06-24T14:44:24Z</dcterms:modified>
</cp:coreProperties>
</file>