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6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92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45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135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6347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72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846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875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588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88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01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29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72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93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07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61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31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83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E5A6E84-BEA5-456E-84C5-907F68BC4739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B8CA-6A61-4921-B622-2B7E40A64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767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heic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heic"/><Relationship Id="rId7" Type="http://schemas.openxmlformats.org/officeDocument/2006/relationships/image" Target="../media/image17.png"/><Relationship Id="rId2" Type="http://schemas.openxmlformats.org/officeDocument/2006/relationships/image" Target="../media/image12.heic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hei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heic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0A1AA6-C6E6-7113-3FF5-D493768D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438771"/>
            <a:ext cx="8825658" cy="2990229"/>
          </a:xfrm>
        </p:spPr>
        <p:txBody>
          <a:bodyPr/>
          <a:lstStyle/>
          <a:p>
            <a:r>
              <a:rPr lang="cs-CZ" sz="5400" dirty="0"/>
              <a:t>Myslivecké hospodaření a jeho vliv na pestrost krajiny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ADAFF33-2CE2-30D8-3665-266B1B5A5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543522"/>
            <a:ext cx="8825658" cy="86142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Ing. Richard </a:t>
            </a:r>
            <a:r>
              <a:rPr lang="cs-CZ" sz="2400" dirty="0" err="1">
                <a:solidFill>
                  <a:schemeClr val="tx1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podstatzký</a:t>
            </a:r>
            <a:endParaRPr lang="cs-CZ" sz="2400" dirty="0">
              <a:solidFill>
                <a:schemeClr val="tx1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79233C-778F-43B0-5E71-B39FCF77E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17" y="3215516"/>
            <a:ext cx="4841461" cy="27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38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1C73CA4-B2D5-29AA-4B46-31E3638A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/>
              <a:t>SVOL</a:t>
            </a:r>
            <a:r>
              <a:rPr lang="cs-CZ" sz="4000" dirty="0"/>
              <a:t> – Sdružení vlastníků obecních, soukromých a církevních lesů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5E7424A-A595-C29C-F934-941030283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5249" y="2662237"/>
            <a:ext cx="4875585" cy="4195763"/>
          </a:xfrm>
        </p:spPr>
        <p:txBody>
          <a:bodyPr/>
          <a:lstStyle/>
          <a:p>
            <a:r>
              <a:rPr lang="cs-CZ" sz="3200" dirty="0"/>
              <a:t>3 komory</a:t>
            </a:r>
          </a:p>
          <a:p>
            <a:r>
              <a:rPr lang="cs-CZ" sz="3200" dirty="0"/>
              <a:t>46 % rozlohy nestátních lesů v ČR</a:t>
            </a:r>
          </a:p>
          <a:p>
            <a:r>
              <a:rPr lang="cs-CZ" sz="3200" dirty="0"/>
              <a:t>www.svol.cz</a:t>
            </a:r>
          </a:p>
          <a:p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2CAB3120-B151-9AD8-5B86-E20B2B0388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60550" y="2319428"/>
            <a:ext cx="2772507" cy="313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3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DCDCF80-5DF3-BDCE-BEFC-88795AF66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08" y="207437"/>
            <a:ext cx="10247384" cy="1739759"/>
          </a:xfrm>
        </p:spPr>
        <p:txBody>
          <a:bodyPr/>
          <a:lstStyle/>
          <a:p>
            <a:r>
              <a:rPr lang="cs-CZ" sz="4000" dirty="0"/>
              <a:t>Pozitivní zkušenosti s mysliveckým hospodařením ve vlastní honitbě 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2D77A6B4-3529-1474-6041-4A7CCADC27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44" y="3833543"/>
            <a:ext cx="4545437" cy="3034078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FFDE55C-3742-0EDD-B913-D6DD4F1BE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4" b="21079"/>
          <a:stretch/>
        </p:blipFill>
        <p:spPr>
          <a:xfrm>
            <a:off x="1109983" y="4647010"/>
            <a:ext cx="4747420" cy="2210990"/>
          </a:xfrm>
          <a:prstGeom prst="rect">
            <a:avLst/>
          </a:prstGeom>
        </p:spPr>
      </p:pic>
      <p:pic>
        <p:nvPicPr>
          <p:cNvPr id="19" name="Zástupný obsah 18">
            <a:extLst>
              <a:ext uri="{FF2B5EF4-FFF2-40B4-BE49-F238E27FC236}">
                <a16:creationId xmlns:a16="http://schemas.microsoft.com/office/drawing/2014/main" id="{D4807AA7-CDF8-9454-166D-67A4ADB3B7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4" b="34708"/>
          <a:stretch/>
        </p:blipFill>
        <p:spPr>
          <a:xfrm>
            <a:off x="6117544" y="1681558"/>
            <a:ext cx="4762490" cy="1893358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486E253-0E87-D116-B935-CC96D030E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10" y="1681558"/>
            <a:ext cx="4149993" cy="27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8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D4C6D6A-08CB-DCA3-56AF-0C0BE472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8" y="2635640"/>
            <a:ext cx="11003755" cy="1146173"/>
          </a:xfrm>
        </p:spPr>
        <p:txBody>
          <a:bodyPr/>
          <a:lstStyle/>
          <a:p>
            <a:r>
              <a:rPr lang="cs-CZ" sz="3200" b="1" dirty="0"/>
              <a:t>Stavy zvěře </a:t>
            </a:r>
            <a:r>
              <a:rPr lang="cs-CZ" sz="3200" dirty="0"/>
              <a:t>mají přímý vliv na pestrost krajiny.</a:t>
            </a:r>
            <a:br>
              <a:rPr lang="cs-CZ" sz="3200" dirty="0"/>
            </a:br>
            <a:r>
              <a:rPr lang="cs-CZ" sz="3200" b="1" dirty="0"/>
              <a:t>Pestrá krajina </a:t>
            </a:r>
            <a:r>
              <a:rPr lang="cs-CZ" sz="3200" dirty="0"/>
              <a:t>přináší pozitivní vliv na chov zvěře.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FB4A685-3719-CE0B-D925-CF63EEB1D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104775"/>
            <a:ext cx="3400425" cy="2550319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FB1BDE4-C31A-906A-08EC-34E64A7B7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18" y="101794"/>
            <a:ext cx="3448052" cy="25860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B7B19DF-32AE-952A-2E69-DF0829C9B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5" y="101794"/>
            <a:ext cx="3448053" cy="258604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AEA63D0-F9AA-D848-82A9-61385B8E1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3921920"/>
            <a:ext cx="2200275" cy="29337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72C4184-A9B7-3D97-9ACA-0CD365C0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274"/>
          <a:stretch/>
        </p:blipFill>
        <p:spPr>
          <a:xfrm>
            <a:off x="3409952" y="3921920"/>
            <a:ext cx="4095759" cy="29337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EB84092-1E66-62C3-0A3F-FACB07235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39" y="3921920"/>
            <a:ext cx="3914773" cy="29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8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B8CEA-420C-AC53-A94E-86ECDEB8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Pěstování lesů pro </a:t>
            </a:r>
            <a:r>
              <a:rPr lang="cs-CZ" b="1" dirty="0"/>
              <a:t>příští generace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F1F4E33-E629-71D0-0B1D-87368F093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/>
          <a:stretch/>
        </p:blipFill>
        <p:spPr>
          <a:xfrm>
            <a:off x="6638544" y="1853248"/>
            <a:ext cx="5553456" cy="4800600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7D0BB54-5ABC-AE01-0A96-10C08EE3D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248"/>
            <a:ext cx="6400798" cy="4800599"/>
          </a:xfrm>
        </p:spPr>
      </p:pic>
    </p:spTree>
    <p:extLst>
      <p:ext uri="{BB962C8B-B14F-4D97-AF65-F5344CB8AC3E}">
        <p14:creationId xmlns:p14="http://schemas.microsoft.com/office/powerpoint/2010/main" val="390254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C2AA892-DE79-241E-53D4-1307B4AD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4753"/>
            <a:ext cx="9404723" cy="1347507"/>
          </a:xfrm>
        </p:spPr>
        <p:txBody>
          <a:bodyPr/>
          <a:lstStyle/>
          <a:p>
            <a:r>
              <a:rPr lang="cs-CZ" sz="4000" dirty="0"/>
              <a:t>Novela </a:t>
            </a:r>
            <a:r>
              <a:rPr lang="cs-CZ" sz="4000" b="1" dirty="0"/>
              <a:t>zákona o myslivosti</a:t>
            </a:r>
            <a:br>
              <a:rPr lang="cs-CZ" sz="4000" b="1" dirty="0"/>
            </a:br>
            <a:r>
              <a:rPr lang="cs-CZ" sz="4000" dirty="0"/>
              <a:t>(Zák. č. 449/2001 Sb.)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9C6BDF-7BC7-B061-D55F-AD8E9CFF8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4" y="1633257"/>
            <a:ext cx="9840914" cy="4938993"/>
          </a:xfrm>
        </p:spPr>
        <p:txBody>
          <a:bodyPr>
            <a:normAutofit/>
          </a:bodyPr>
          <a:lstStyle/>
          <a:p>
            <a:r>
              <a:rPr lang="cs-CZ" sz="2800" dirty="0"/>
              <a:t>Důležitá je </a:t>
            </a:r>
            <a:r>
              <a:rPr lang="cs-CZ" sz="2800" b="1" dirty="0"/>
              <a:t>prevence</a:t>
            </a:r>
            <a:r>
              <a:rPr lang="cs-CZ" sz="2800" dirty="0"/>
              <a:t> – ne následné řešení škod. </a:t>
            </a:r>
          </a:p>
          <a:p>
            <a:r>
              <a:rPr lang="cs-CZ" sz="2800" dirty="0"/>
              <a:t>Majitelé lesních pozemků a zemědělci, my, kteří pracujeme v krajině, chceme opravdové </a:t>
            </a:r>
            <a:r>
              <a:rPr lang="cs-CZ" sz="2800" b="1" dirty="0"/>
              <a:t>pravomoci</a:t>
            </a:r>
            <a:r>
              <a:rPr lang="cs-CZ" sz="2800" dirty="0"/>
              <a:t> v mysliveckém hospodaření.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2111AD-8C95-3A41-35FF-C71E7AFC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6" r="10888"/>
          <a:stretch/>
        </p:blipFill>
        <p:spPr>
          <a:xfrm>
            <a:off x="0" y="3770720"/>
            <a:ext cx="4815205" cy="290804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B8E4E1B-9B50-7AF2-DF90-5A3FA5AA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/>
          <a:stretch/>
        </p:blipFill>
        <p:spPr>
          <a:xfrm rot="10800000">
            <a:off x="5017037" y="3770721"/>
            <a:ext cx="3340578" cy="29080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14AD1D-E16C-5BC2-3F59-C6AF7E4594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"/>
          <a:stretch/>
        </p:blipFill>
        <p:spPr>
          <a:xfrm>
            <a:off x="8559448" y="3775203"/>
            <a:ext cx="3632552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C2AA892-DE79-241E-53D4-1307B4AD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46" y="271462"/>
            <a:ext cx="7412039" cy="1347507"/>
          </a:xfrm>
        </p:spPr>
        <p:txBody>
          <a:bodyPr/>
          <a:lstStyle/>
          <a:p>
            <a:r>
              <a:rPr lang="cs-CZ" sz="4000" dirty="0"/>
              <a:t>Novela </a:t>
            </a:r>
            <a:r>
              <a:rPr lang="cs-CZ" sz="4000" b="1" dirty="0"/>
              <a:t>zákona o myslivosti</a:t>
            </a:r>
            <a:br>
              <a:rPr lang="cs-CZ" sz="4000" b="1" dirty="0"/>
            </a:br>
            <a:r>
              <a:rPr lang="cs-CZ" sz="4000" dirty="0"/>
              <a:t>(Zák. č. 449/2001 Sb.)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9C6BDF-7BC7-B061-D55F-AD8E9CFF8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4" y="2276843"/>
            <a:ext cx="11607432" cy="2124002"/>
          </a:xfrm>
        </p:spPr>
        <p:txBody>
          <a:bodyPr>
            <a:normAutofit/>
          </a:bodyPr>
          <a:lstStyle/>
          <a:p>
            <a:r>
              <a:rPr lang="cs-CZ" sz="2800" dirty="0"/>
              <a:t>Právě sedlák, který vytváří pestrou krajinu vhodnou pro zvěř, má mít </a:t>
            </a:r>
            <a:r>
              <a:rPr lang="cs-CZ" sz="2800" b="1" dirty="0"/>
              <a:t>nárok na myslivecké hospodaření</a:t>
            </a:r>
            <a:r>
              <a:rPr lang="cs-CZ" sz="2800" dirty="0"/>
              <a:t>. </a:t>
            </a:r>
          </a:p>
          <a:p>
            <a:r>
              <a:rPr lang="cs-CZ" sz="2800" dirty="0"/>
              <a:t>V pestré krajině jde hospodařit se zvěří v honitbě o výměře od </a:t>
            </a:r>
            <a:r>
              <a:rPr lang="cs-CZ" sz="2800" b="1" dirty="0"/>
              <a:t>200 ha!</a:t>
            </a: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0C06F4-C9FB-CC83-4AB8-9DFE3006D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4"/>
          <a:stretch/>
        </p:blipFill>
        <p:spPr>
          <a:xfrm>
            <a:off x="7508352" y="328906"/>
            <a:ext cx="4447402" cy="19479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8CDACC-018A-858D-D563-22B9C0777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4" y="4242402"/>
            <a:ext cx="3937927" cy="261593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C9A694-3E9C-1CAB-346F-82C99F7C6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14" y="4242402"/>
            <a:ext cx="3463038" cy="259727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FEB22BE-F949-31C0-496C-F8F1B9CAC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78" y="4242569"/>
            <a:ext cx="3937927" cy="261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9AA39-872A-D5D0-623D-33B91304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338418"/>
            <a:ext cx="9340851" cy="1400530"/>
          </a:xfrm>
        </p:spPr>
        <p:txBody>
          <a:bodyPr/>
          <a:lstStyle/>
          <a:p>
            <a:r>
              <a:rPr lang="cs-CZ" sz="4000" dirty="0"/>
              <a:t>Návrh </a:t>
            </a:r>
            <a:r>
              <a:rPr lang="cs-CZ" sz="4000" b="1" dirty="0"/>
              <a:t>nové definice myslivosti </a:t>
            </a:r>
            <a:r>
              <a:rPr lang="cs-CZ" sz="4000" dirty="0"/>
              <a:t>(§2)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D13B89-94B3-8454-9568-ACE2C2BD1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228725"/>
            <a:ext cx="11183938" cy="5414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dirty="0"/>
              <a:t>Myslivost je soubor činností prováděných v přírodě a je </a:t>
            </a:r>
            <a:r>
              <a:rPr lang="cs-CZ" sz="3200" b="1" dirty="0"/>
              <a:t>nedílnou součástí zemědělské a lesnické činnosti</a:t>
            </a:r>
            <a:r>
              <a:rPr lang="cs-CZ" sz="3200" dirty="0"/>
              <a:t>; jejím cílem je v rámci těchto činností </a:t>
            </a:r>
            <a:r>
              <a:rPr lang="cs-CZ" sz="3200" b="1" dirty="0"/>
              <a:t>hospodaření se zvěří jako součástí ekosystému, včetně chovu, ochrany a lovu zvěře</a:t>
            </a:r>
            <a:r>
              <a:rPr lang="cs-CZ" sz="3200" dirty="0"/>
              <a:t>; zahrnuje rovněž </a:t>
            </a:r>
            <a:r>
              <a:rPr lang="cs-CZ" sz="3200" b="1" dirty="0"/>
              <a:t>myslivecké zvyky a tradice jako součást českého národního kulturního dědictví</a:t>
            </a:r>
            <a:r>
              <a:rPr lang="cs-CZ" sz="3200" dirty="0"/>
              <a:t>; myslivost je provozována zejména vlastníky či pachtýři pozemků nebo prostřednictvím právnických nebo fyzických osob zemědělsky nebo lesnicky hospodařících s příslušnými pozemky vlastníků, a dále mysliveckými spolky či jinými subjekty.</a:t>
            </a:r>
          </a:p>
        </p:txBody>
      </p:sp>
    </p:spTree>
    <p:extLst>
      <p:ext uri="{BB962C8B-B14F-4D97-AF65-F5344CB8AC3E}">
        <p14:creationId xmlns:p14="http://schemas.microsoft.com/office/powerpoint/2010/main" val="1211166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ranžová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8311</TotalTime>
  <Words>245</Words>
  <Application>Microsoft Office PowerPoint</Application>
  <PresentationFormat>Širokoúhlá obrazovka</PresentationFormat>
  <Paragraphs>17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Leelawadee UI Semilight</vt:lpstr>
      <vt:lpstr>Wingdings 3</vt:lpstr>
      <vt:lpstr>Ion</vt:lpstr>
      <vt:lpstr>Myslivecké hospodaření a jeho vliv na pestrost krajiny</vt:lpstr>
      <vt:lpstr>SVOL – Sdružení vlastníků obecních, soukromých a církevních lesů</vt:lpstr>
      <vt:lpstr>Pozitivní zkušenosti s mysliveckým hospodařením ve vlastní honitbě </vt:lpstr>
      <vt:lpstr>Stavy zvěře mají přímý vliv na pestrost krajiny. Pestrá krajina přináší pozitivní vliv na chov zvěře.</vt:lpstr>
      <vt:lpstr>Pěstování lesů pro příští generace</vt:lpstr>
      <vt:lpstr>Novela zákona o myslivosti (Zák. č. 449/2001 Sb.)</vt:lpstr>
      <vt:lpstr>Novela zákona o myslivosti (Zák. č. 449/2001 Sb.)</vt:lpstr>
      <vt:lpstr>Návrh nové definice myslivosti (§2)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Myslivecké hospodaření a jeho vliv na pestrost krajiny</dc:title>
  <dc:creator>Richard Podstatzky</dc:creator>
  <cp:lastModifiedBy>Richard Podstatzky</cp:lastModifiedBy>
  <cp:revision>15</cp:revision>
  <dcterms:created xsi:type="dcterms:W3CDTF">2023-01-10T19:05:35Z</dcterms:created>
  <dcterms:modified xsi:type="dcterms:W3CDTF">2023-01-16T14:54:46Z</dcterms:modified>
</cp:coreProperties>
</file>