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Gill Sans" panose="020B0604020202020204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h8WA/zsFjfhDOmoJF9JiaktD9a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970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58994392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g758994392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8d2378f8f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8d2378f8f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5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1" name="Google Shape;51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3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5" name="Google Shape;55;p36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6" name="Google Shape;56;p36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0" name="Google Shape;60;p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8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3" name="Google Shape;63;p38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2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9" name="Google Shape;19;p27"/>
          <p:cNvCxnSpPr/>
          <p:nvPr/>
        </p:nvCxnSpPr>
        <p:spPr>
          <a:xfrm rot="10800000" flipH="1">
            <a:off x="-108520" y="4623880"/>
            <a:ext cx="7632900" cy="155100"/>
          </a:xfrm>
          <a:prstGeom prst="straightConnector1">
            <a:avLst/>
          </a:prstGeom>
          <a:noFill/>
          <a:ln w="19050" cap="flat" cmpd="sng">
            <a:solidFill>
              <a:srgbClr val="E6D764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0" name="Google Shape;20;p27" descr="logo_biom_outline_CSPB.eps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68344" y="4455522"/>
            <a:ext cx="825812" cy="27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, text a obsah" type="txAndObj">
  <p:cSld name="TEXT_AND_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●"/>
              <a:defRPr/>
            </a:lvl1pPr>
            <a:lvl2pPr marL="914400" lvl="1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28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●"/>
              <a:defRPr/>
            </a:lvl1pPr>
            <a:lvl2pPr marL="914400" lvl="1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28"/>
          <p:cNvSpPr txBox="1">
            <a:spLocks noGrp="1"/>
          </p:cNvSpPr>
          <p:nvPr>
            <p:ph type="dt" idx="10"/>
          </p:nvPr>
        </p:nvSpPr>
        <p:spPr>
          <a:xfrm>
            <a:off x="3581400" y="4729163"/>
            <a:ext cx="21336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28"/>
          <p:cNvSpPr txBox="1">
            <a:spLocks noGrp="1"/>
          </p:cNvSpPr>
          <p:nvPr>
            <p:ph type="ftr" idx="11"/>
          </p:nvPr>
        </p:nvSpPr>
        <p:spPr>
          <a:xfrm>
            <a:off x="5715000" y="4729163"/>
            <a:ext cx="28956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28"/>
          <p:cNvSpPr txBox="1">
            <a:spLocks noGrp="1"/>
          </p:cNvSpPr>
          <p:nvPr>
            <p:ph type="sldNum" idx="12"/>
          </p:nvPr>
        </p:nvSpPr>
        <p:spPr>
          <a:xfrm>
            <a:off x="8613648" y="4729163"/>
            <a:ext cx="4572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2" name="Google Shape;32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3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7" name="Google Shape;47;p3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8" name="Google Shape;48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abart@biom.cz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sz="2800"/>
              <a:t>Dotace a další možné zdroje financování výstavby bioplynových stanic</a:t>
            </a:r>
            <a:endParaRPr/>
          </a:p>
        </p:txBody>
      </p:sp>
      <p:sp>
        <p:nvSpPr>
          <p:cNvPr id="70" name="Google Shape;70;p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Jan Habart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CZ Biom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589943922_0_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Proč bioplynku stavět</a:t>
            </a:r>
            <a:endParaRPr/>
          </a:p>
        </p:txBody>
      </p:sp>
      <p:sp>
        <p:nvSpPr>
          <p:cNvPr id="76" name="Google Shape;76;g7589943922_0_0"/>
          <p:cNvSpPr txBox="1">
            <a:spLocks noGrp="1"/>
          </p:cNvSpPr>
          <p:nvPr>
            <p:ph type="body" idx="1"/>
          </p:nvPr>
        </p:nvSpPr>
        <p:spPr>
          <a:xfrm>
            <a:off x="457200" y="1194025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/>
              <a:t>Omezování emisí GHG a čpavku, nově ambiciózní cíle pokrývající také zemědělství, zvyšují požadavky na úsporu z 15 na 25 %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/>
              <a:t>Hlavní zdroje emisí v zemědělství: enterická fermentace 34 %, nakládání s hnojivy 21 %, emise N</a:t>
            </a:r>
            <a:r>
              <a:rPr lang="en" baseline="-25000"/>
              <a:t>2</a:t>
            </a:r>
            <a:r>
              <a:rPr lang="en"/>
              <a:t>O 45 %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/>
              <a:t>Využití víceletých pícnin, TTP a dalších plodin bez tržní produkce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/>
              <a:t>Produkce vlastní elektřiny a tepla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/>
              <a:t>Produkce vlastního hnojiva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/>
              <a:t>Pravidelný příjem z prodeje energie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pic>
        <p:nvPicPr>
          <p:cNvPr id="82" name="Google Shape;8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957533"/>
            <a:ext cx="9547400" cy="7160582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9"/>
          <p:cNvSpPr txBox="1"/>
          <p:nvPr/>
        </p:nvSpPr>
        <p:spPr>
          <a:xfrm>
            <a:off x="2009100" y="2294700"/>
            <a:ext cx="51258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lt1"/>
                </a:solidFill>
              </a:rPr>
              <a:t>Bioplynzvojtesky.cz</a:t>
            </a:r>
            <a:endParaRPr sz="24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000"/>
              <a:t>Dnešní bioplynky</a:t>
            </a:r>
            <a:endParaRPr sz="3000"/>
          </a:p>
        </p:txBody>
      </p:sp>
      <p:sp>
        <p:nvSpPr>
          <p:cNvPr id="89" name="Google Shape;89;p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400">
                <a:solidFill>
                  <a:srgbClr val="222222"/>
                </a:solidFill>
              </a:rPr>
              <a:t>Počet zemědělských bioplynových stanic: </a:t>
            </a:r>
            <a:r>
              <a:rPr lang="en" sz="2400" b="1">
                <a:solidFill>
                  <a:srgbClr val="222222"/>
                </a:solidFill>
              </a:rPr>
              <a:t>404</a:t>
            </a:r>
            <a:r>
              <a:rPr lang="en" sz="2400">
                <a:solidFill>
                  <a:srgbClr val="222222"/>
                </a:solidFill>
              </a:rPr>
              <a:t> </a:t>
            </a:r>
            <a:endParaRPr sz="2400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400">
                <a:solidFill>
                  <a:srgbClr val="222222"/>
                </a:solidFill>
              </a:rPr>
              <a:t>Výkon: </a:t>
            </a:r>
            <a:r>
              <a:rPr lang="en" sz="2400" b="1">
                <a:solidFill>
                  <a:srgbClr val="222222"/>
                </a:solidFill>
              </a:rPr>
              <a:t>318,2</a:t>
            </a:r>
            <a:r>
              <a:rPr lang="en" sz="2400">
                <a:solidFill>
                  <a:srgbClr val="222222"/>
                </a:solidFill>
              </a:rPr>
              <a:t> MW</a:t>
            </a:r>
            <a:endParaRPr sz="2400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400">
                <a:solidFill>
                  <a:srgbClr val="222222"/>
                </a:solidFill>
              </a:rPr>
              <a:t>Výroba: </a:t>
            </a:r>
            <a:r>
              <a:rPr lang="en" sz="2400" b="1">
                <a:solidFill>
                  <a:srgbClr val="222222"/>
                </a:solidFill>
              </a:rPr>
              <a:t>2,4</a:t>
            </a:r>
            <a:r>
              <a:rPr lang="en" sz="2400">
                <a:solidFill>
                  <a:srgbClr val="222222"/>
                </a:solidFill>
              </a:rPr>
              <a:t> mil. MWh elektrické energie </a:t>
            </a:r>
            <a:endParaRPr sz="2400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400">
                <a:solidFill>
                  <a:srgbClr val="222222"/>
                </a:solidFill>
              </a:rPr>
              <a:t>Podíl na elektřině z obnovitelných zdrojů: </a:t>
            </a:r>
            <a:r>
              <a:rPr lang="en" sz="2400" b="1">
                <a:solidFill>
                  <a:srgbClr val="222222"/>
                </a:solidFill>
              </a:rPr>
              <a:t>26 %</a:t>
            </a:r>
            <a:r>
              <a:rPr lang="en" sz="2400">
                <a:solidFill>
                  <a:srgbClr val="222222"/>
                </a:solidFill>
              </a:rPr>
              <a:t> </a:t>
            </a:r>
            <a:endParaRPr sz="2400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400">
                <a:solidFill>
                  <a:srgbClr val="222222"/>
                </a:solidFill>
              </a:rPr>
              <a:t>Podíl na celkové výrobě elektřiny </a:t>
            </a:r>
            <a:r>
              <a:rPr lang="en" sz="2400" b="1">
                <a:solidFill>
                  <a:srgbClr val="222222"/>
                </a:solidFill>
              </a:rPr>
              <a:t>2,8 %</a:t>
            </a:r>
            <a:endParaRPr sz="2400" b="1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400">
                <a:solidFill>
                  <a:srgbClr val="222222"/>
                </a:solidFill>
              </a:rPr>
              <a:t>Plocha kukuřice pro BPS (cca 80 tis. Ha, 2 % zem půdy)</a:t>
            </a:r>
            <a:endParaRPr sz="2400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400">
                <a:solidFill>
                  <a:srgbClr val="222222"/>
                </a:solidFill>
              </a:rPr>
              <a:t>  </a:t>
            </a:r>
            <a:endParaRPr sz="2400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360"/>
              </a:spcBef>
              <a:spcAft>
                <a:spcPts val="1600"/>
              </a:spcAft>
              <a:buSzPts val="1800"/>
              <a:buNone/>
            </a:pP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Suroviny pro výrobu bioplynu</a:t>
            </a:r>
            <a:endParaRPr/>
          </a:p>
        </p:txBody>
      </p:sp>
      <p:sp>
        <p:nvSpPr>
          <p:cNvPr id="95" name="Google Shape;95;p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60"/>
              </a:spcBef>
              <a:spcAft>
                <a:spcPts val="1600"/>
              </a:spcAft>
              <a:buSzPts val="1800"/>
              <a:buNone/>
            </a:pPr>
            <a:endParaRPr/>
          </a:p>
        </p:txBody>
      </p:sp>
      <p:pic>
        <p:nvPicPr>
          <p:cNvPr id="96" name="Google Shape;96;p8" title="Průměrná česká bioplynová stanice: podíl substrátů na vstupu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2836" y="0"/>
            <a:ext cx="8318328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8" title="Průměrná bioplynová stanice: podíl substrátů na vstupu v roce 20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0222" y="0"/>
            <a:ext cx="8323555" cy="51434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8" name="Google Shape;98;p8"/>
          <p:cNvCxnSpPr/>
          <p:nvPr/>
        </p:nvCxnSpPr>
        <p:spPr>
          <a:xfrm rot="10800000" flipH="1">
            <a:off x="7831875" y="3670325"/>
            <a:ext cx="202500" cy="196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9" name="Google Shape;99;p8"/>
          <p:cNvCxnSpPr/>
          <p:nvPr/>
        </p:nvCxnSpPr>
        <p:spPr>
          <a:xfrm>
            <a:off x="7647750" y="1448525"/>
            <a:ext cx="221100" cy="22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0" name="Google Shape;100;p8"/>
          <p:cNvSpPr txBox="1"/>
          <p:nvPr/>
        </p:nvSpPr>
        <p:spPr>
          <a:xfrm>
            <a:off x="1546725" y="1135475"/>
            <a:ext cx="683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 ↘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8"/>
          <p:cNvSpPr txBox="1"/>
          <p:nvPr/>
        </p:nvSpPr>
        <p:spPr>
          <a:xfrm>
            <a:off x="1465900" y="3159925"/>
            <a:ext cx="598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 </a:t>
            </a:r>
            <a:r>
              <a:rPr lang="en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↘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1004500" y="4361875"/>
            <a:ext cx="683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 </a:t>
            </a:r>
            <a:r>
              <a:rPr lang="en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↘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8d2378f8f0_0_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Zdroje financování</a:t>
            </a:r>
            <a:endParaRPr/>
          </a:p>
        </p:txBody>
      </p:sp>
      <p:sp>
        <p:nvSpPr>
          <p:cNvPr id="108" name="Google Shape;108;g18d2378f8f0_0_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Provozní podpora elektřiny (pro nové zdroje aktuálně není k dispozici)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Provozní podpora tepla (tuto podporu je možné čerpat, doplatek k tržní ceně tepla, na příští rok má podpora nulovou hodnotu)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Provozní podopora na biometan (vhodná pro větší zdroje)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Investiční podpora pro výstavbu BPS (OPŽP - zaměřené na zpracování odpadů)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Prodej energie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Úspora z ceny energií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Úspora za nákup hnojiv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 txBox="1">
            <a:spLocks noGrp="1"/>
          </p:cNvSpPr>
          <p:nvPr>
            <p:ph type="title"/>
          </p:nvPr>
        </p:nvSpPr>
        <p:spPr>
          <a:xfrm>
            <a:off x="385250" y="1347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Děkuji za pozornost</a:t>
            </a:r>
            <a:endParaRPr/>
          </a:p>
        </p:txBody>
      </p:sp>
      <p:sp>
        <p:nvSpPr>
          <p:cNvPr id="114" name="Google Shape;114;p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Jan Habart</a:t>
            </a:r>
            <a:endParaRPr dirty="0"/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habart@biom.cz</a:t>
            </a:r>
            <a:endParaRPr dirty="0"/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en" dirty="0"/>
              <a:t>www.</a:t>
            </a:r>
            <a:r>
              <a:rPr lang="cs-CZ"/>
              <a:t>cz</a:t>
            </a:r>
            <a:r>
              <a:rPr lang="en"/>
              <a:t>biom.cz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Předvádění na obrazovce (16:9)</PresentationFormat>
  <Paragraphs>40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Gill Sans</vt:lpstr>
      <vt:lpstr>Simple Light</vt:lpstr>
      <vt:lpstr>Dotace a další možné zdroje financování výstavby bioplynových stanic</vt:lpstr>
      <vt:lpstr>Proč bioplynku stavět</vt:lpstr>
      <vt:lpstr>Prezentace aplikace PowerPoint</vt:lpstr>
      <vt:lpstr>Dnešní bioplynky</vt:lpstr>
      <vt:lpstr>Suroviny pro výrobu bioplynu</vt:lpstr>
      <vt:lpstr>Zdroje financování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Dotace a další možné zdroje financování výstavby bioplynových stanic</dc:title>
  <cp:lastModifiedBy>Julie Dajčl</cp:lastModifiedBy>
  <cp:revision>1</cp:revision>
  <dcterms:modified xsi:type="dcterms:W3CDTF">2022-11-15T09:53:27Z</dcterms:modified>
</cp:coreProperties>
</file>