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9" r:id="rId5"/>
    <p:sldId id="351" r:id="rId6"/>
    <p:sldId id="352" r:id="rId7"/>
    <p:sldId id="359" r:id="rId8"/>
    <p:sldId id="353" r:id="rId9"/>
    <p:sldId id="362" r:id="rId10"/>
    <p:sldId id="363" r:id="rId11"/>
    <p:sldId id="364" r:id="rId12"/>
    <p:sldId id="354" r:id="rId13"/>
    <p:sldId id="367" r:id="rId14"/>
    <p:sldId id="372" r:id="rId15"/>
    <p:sldId id="370" r:id="rId16"/>
    <p:sldId id="377" r:id="rId17"/>
    <p:sldId id="376" r:id="rId18"/>
    <p:sldId id="374" r:id="rId19"/>
    <p:sldId id="381" r:id="rId20"/>
    <p:sldId id="382" r:id="rId21"/>
    <p:sldId id="378" r:id="rId22"/>
    <p:sldId id="380" r:id="rId23"/>
  </p:sldIdLst>
  <p:sldSz cx="9906000" cy="6858000" type="A4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143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A5A23-2D5C-3F47-A44D-3ED207557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950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0D811-9145-1F40-A744-926912579F85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D4978-D886-0847-BAE6-E5278C769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89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3600" cy="6858000"/>
          </a:xfrm>
          <a:prstGeom prst="rect">
            <a:avLst/>
          </a:prstGeom>
        </p:spPr>
      </p:pic>
      <p:sp>
        <p:nvSpPr>
          <p:cNvPr id="7" name="Rechteck 12"/>
          <p:cNvSpPr/>
          <p:nvPr userDrawn="1"/>
        </p:nvSpPr>
        <p:spPr>
          <a:xfrm>
            <a:off x="0" y="5598000"/>
            <a:ext cx="9903600" cy="1260000"/>
          </a:xfrm>
          <a:prstGeom prst="rect">
            <a:avLst/>
          </a:prstGeom>
          <a:solidFill>
            <a:srgbClr val="BCE4F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‹#›</a:t>
            </a:fld>
            <a:endParaRPr lang="de-AT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54FFD316-4A29-D94D-BF76-F6AE35B58AF8}"/>
              </a:ext>
            </a:extLst>
          </p:cNvPr>
          <p:cNvSpPr txBox="1">
            <a:spLocks/>
          </p:cNvSpPr>
          <p:nvPr userDrawn="1"/>
        </p:nvSpPr>
        <p:spPr>
          <a:xfrm>
            <a:off x="431812" y="252000"/>
            <a:ext cx="8967788" cy="214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90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00497B"/>
                </a:solidFill>
              </a:rPr>
              <a:t>Česká spořitelna je členem Erste Group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18C857C-73A4-6542-8FD2-FE212AB6C9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998" y="6198210"/>
            <a:ext cx="1892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‹#›</a:t>
            </a:fld>
            <a:endParaRPr lang="de-AT" dirty="0"/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310B5571-0FFB-CA49-AB97-946B4EEB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17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AF587B9-4825-104C-8485-925136C6AEC7}"/>
              </a:ext>
            </a:extLst>
          </p:cNvPr>
          <p:cNvSpPr txBox="1"/>
          <p:nvPr userDrawn="1"/>
        </p:nvSpPr>
        <p:spPr>
          <a:xfrm>
            <a:off x="2651760" y="2123440"/>
            <a:ext cx="0" cy="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7FBC9AA-8136-FF45-A2F8-13051ED46BC0}"/>
              </a:ext>
            </a:extLst>
          </p:cNvPr>
          <p:cNvSpPr txBox="1"/>
          <p:nvPr userDrawn="1"/>
        </p:nvSpPr>
        <p:spPr>
          <a:xfrm>
            <a:off x="843280" y="2092960"/>
            <a:ext cx="0" cy="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79041DF-A64C-A34C-B027-D508E96F10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980000"/>
            <a:ext cx="8967600" cy="3456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1998" y="1979999"/>
            <a:ext cx="8967602" cy="34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000" dirty="0">
                <a:latin typeface="Arial" charset="0"/>
                <a:ea typeface="Arial" charset="0"/>
                <a:cs typeface="Arial" charset="0"/>
              </a:rPr>
              <a:t>Text (velikost 14 až 20 bodů)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17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err="1"/>
              <a:t>Strana</a:t>
            </a:r>
            <a:r>
              <a:rPr lang="de-DE"/>
              <a:t> </a:t>
            </a:r>
            <a:fld id="{26E76F1F-475F-482A-A2C6-CD2E081FF2E5}" type="slidenum">
              <a:rPr lang="de-DE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30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erade Verbindung 9"/>
          <p:cNvCxnSpPr/>
          <p:nvPr userDrawn="1"/>
        </p:nvCxnSpPr>
        <p:spPr>
          <a:xfrm>
            <a:off x="431998" y="5994000"/>
            <a:ext cx="8985498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umsplatzhalter 3"/>
          <p:cNvSpPr>
            <a:spLocks noGrp="1"/>
          </p:cNvSpPr>
          <p:nvPr>
            <p:ph type="dt" sz="half" idx="2"/>
          </p:nvPr>
        </p:nvSpPr>
        <p:spPr>
          <a:xfrm>
            <a:off x="7441875" y="6192000"/>
            <a:ext cx="1152000" cy="27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75D3CDC-3770-C74C-9B65-A7DACECC8A3A}" type="datetime4">
              <a:rPr lang="cs-CZ" noProof="0" smtClean="0"/>
              <a:t>17. ledna 2023</a:t>
            </a:fld>
            <a:endParaRPr lang="cs-CZ" noProof="0" dirty="0"/>
          </a:p>
        </p:txBody>
      </p:sp>
      <p:sp>
        <p:nvSpPr>
          <p:cNvPr id="3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82050" y="6192000"/>
            <a:ext cx="617550" cy="27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noProof="0" dirty="0"/>
              <a:t>Strana </a:t>
            </a:r>
            <a:fld id="{26E76F1F-475F-482A-A2C6-CD2E081FF2E5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8421B9-CA9B-8B40-8A4E-C261EC695F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1998" y="6198210"/>
            <a:ext cx="1892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00497B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None/>
        <a:tabLst/>
        <a:defRPr sz="2400" kern="1200">
          <a:solidFill>
            <a:srgbClr val="00497B"/>
          </a:solidFill>
          <a:latin typeface="Arial" charset="0"/>
          <a:ea typeface="Arial" charset="0"/>
          <a:cs typeface="Arial" charset="0"/>
        </a:defRPr>
      </a:lvl1pPr>
      <a:lvl2pPr marL="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charset="0"/>
        <a:buNone/>
        <a:tabLst/>
        <a:defRPr lang="cs-CZ" sz="900" kern="1200" baseline="0" noProof="0" dirty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None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None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None/>
        <a:tabLst/>
        <a:defRPr sz="9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1</a:t>
            </a:fld>
            <a:endParaRPr lang="de-AT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9200" y="1819958"/>
            <a:ext cx="8967600" cy="180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dirty="0">
                <a:solidFill>
                  <a:srgbClr val="00497B"/>
                </a:solidFill>
              </a:rPr>
              <a:t>Voda, krajina a udržitelnost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06400" y="3611087"/>
            <a:ext cx="8967600" cy="16291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900" kern="1200" baseline="0" noProof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00497B"/>
                </a:solidFill>
              </a:rPr>
              <a:t>Ing. Ivana Nová,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00497B"/>
                </a:solidFill>
              </a:rPr>
              <a:t>Česká spořitelna, a.s.</a:t>
            </a:r>
          </a:p>
        </p:txBody>
      </p:sp>
      <p:sp>
        <p:nvSpPr>
          <p:cNvPr id="10" name="Textplatzhalter 9"/>
          <p:cNvSpPr txBox="1">
            <a:spLocks/>
          </p:cNvSpPr>
          <p:nvPr/>
        </p:nvSpPr>
        <p:spPr>
          <a:xfrm>
            <a:off x="431812" y="252000"/>
            <a:ext cx="8967788" cy="214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90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00497B"/>
                </a:solidFill>
              </a:rPr>
              <a:t>Česká spořitelna je členem Erste Group</a:t>
            </a:r>
          </a:p>
        </p:txBody>
      </p:sp>
    </p:spTree>
    <p:extLst>
      <p:ext uri="{BB962C8B-B14F-4D97-AF65-F5344CB8AC3E}">
        <p14:creationId xmlns:p14="http://schemas.microsoft.com/office/powerpoint/2010/main" val="122815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04EC65-FBFF-4E8B-B304-56C884D9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3CE4E-2BC2-0D49-A43E-988C3FE0698C}" type="datetime4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 ledna 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5B719C-1463-407D-BE94-7B9B41741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Strana </a:t>
            </a:r>
            <a:fld id="{26E76F1F-475F-482A-A2C6-CD2E081FF2E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BF80F3-5167-406D-9A5A-0381CAD01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651" y="473238"/>
            <a:ext cx="3495174" cy="18973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20934E-C094-4AD1-98D5-38BB1BD58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024" y="3778871"/>
            <a:ext cx="4200158" cy="14170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6E625C-71F7-4CA3-948F-C1F3AE09A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8" y="894268"/>
            <a:ext cx="3495175" cy="23538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5AEEA94-0CA1-46C9-9A7E-B6F5AFDBE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38" y="4097092"/>
            <a:ext cx="4208335" cy="10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7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04EC65-FBFF-4E8B-B304-56C884D9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3CE4E-2BC2-0D49-A43E-988C3FE0698C}" type="datetime4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 ledna 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5B719C-1463-407D-BE94-7B9B41741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Strana </a:t>
            </a:r>
            <a:fld id="{26E76F1F-475F-482A-A2C6-CD2E081FF2E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A99F5290-25AF-483C-989E-926EF87A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2413"/>
            <a:ext cx="8967788" cy="1727200"/>
          </a:xfrm>
        </p:spPr>
        <p:txBody>
          <a:bodyPr/>
          <a:lstStyle/>
          <a:p>
            <a:r>
              <a:rPr lang="cs-CZ" cap="all" dirty="0">
                <a:solidFill>
                  <a:schemeClr val="accent1">
                    <a:lumMod val="75000"/>
                  </a:schemeClr>
                </a:solidFill>
                <a:latin typeface="Erste Bold" panose="02000506000000020004"/>
              </a:rPr>
              <a:t>Spolupracujeme 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Erste Bold" panose="02000506000000020004"/>
              </a:rPr>
              <a:t>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59F6A6-5C7A-466B-8DBD-EA52D3D7E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91" y="2813701"/>
            <a:ext cx="9351331" cy="626738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7E283CA0-C634-46A8-B902-45649CD4B057}"/>
              </a:ext>
            </a:extLst>
          </p:cNvPr>
          <p:cNvSpPr/>
          <p:nvPr/>
        </p:nvSpPr>
        <p:spPr>
          <a:xfrm rot="20615620">
            <a:off x="6932994" y="894522"/>
            <a:ext cx="2615439" cy="1134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14040D-A7AA-44F8-B952-8F0BA88087A7}"/>
              </a:ext>
            </a:extLst>
          </p:cNvPr>
          <p:cNvSpPr txBox="1"/>
          <p:nvPr/>
        </p:nvSpPr>
        <p:spPr>
          <a:xfrm rot="20598627">
            <a:off x="7036078" y="857583"/>
            <a:ext cx="3246245" cy="9122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/>
            <a:r>
              <a:rPr lang="cs-CZ" sz="3200" b="1" dirty="0"/>
              <a:t>ZVÝHODNĚNÍ</a:t>
            </a:r>
          </a:p>
        </p:txBody>
      </p:sp>
    </p:spTree>
    <p:extLst>
      <p:ext uri="{BB962C8B-B14F-4D97-AF65-F5344CB8AC3E}">
        <p14:creationId xmlns:p14="http://schemas.microsoft.com/office/powerpoint/2010/main" val="293160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04EC65-FBFF-4E8B-B304-56C884D9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3CE4E-2BC2-0D49-A43E-988C3FE0698C}" type="datetime4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 ledna 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5B719C-1463-407D-BE94-7B9B41741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Strana </a:t>
            </a:r>
            <a:fld id="{26E76F1F-475F-482A-A2C6-CD2E081FF2E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F17894E-F0CD-410A-9F50-7ED89CFB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2413"/>
            <a:ext cx="8967788" cy="17272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OCENĚNÍ TAČR</a:t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960F7EE1-D07E-4786-BDDC-D4F1D9880D2B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431800" y="1979613"/>
            <a:ext cx="8967788" cy="3455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/>
            <a:r>
              <a:rPr lang="cs-CZ" sz="1800" b="1" dirty="0">
                <a:solidFill>
                  <a:prstClr val="black"/>
                </a:solidFill>
                <a:latin typeface="Erste Bold" panose="02000506000000020004"/>
              </a:rPr>
              <a:t>„Revitalizace zemědělské půdy </a:t>
            </a:r>
          </a:p>
          <a:p>
            <a:pPr defTabSz="742950"/>
            <a:r>
              <a:rPr lang="cs-CZ" sz="1800" b="1" dirty="0">
                <a:solidFill>
                  <a:prstClr val="black"/>
                </a:solidFill>
                <a:latin typeface="Erste Bold" panose="02000506000000020004"/>
              </a:rPr>
              <a:t>v oblastech ČR ohrožených suchem“</a:t>
            </a:r>
          </a:p>
          <a:p>
            <a:pPr defTabSz="742950"/>
            <a:endParaRPr lang="cs-CZ" b="1" dirty="0">
              <a:solidFill>
                <a:prstClr val="black"/>
              </a:solidFill>
              <a:latin typeface="Erste Bold" panose="02000506000000020004"/>
            </a:endParaRPr>
          </a:p>
          <a:p>
            <a:pPr defTabSz="742950"/>
            <a:endParaRPr lang="cs-CZ" sz="1800" b="1" dirty="0">
              <a:solidFill>
                <a:prstClr val="black"/>
              </a:solidFill>
              <a:latin typeface="Erste Bold" panose="02000506000000020004"/>
            </a:endParaRPr>
          </a:p>
          <a:p>
            <a:pPr defTabSz="742950"/>
            <a:r>
              <a:rPr lang="cs-CZ" sz="1800" dirty="0">
                <a:solidFill>
                  <a:prstClr val="black"/>
                </a:solidFill>
                <a:latin typeface="Erste Bold" panose="02000506000000020004"/>
              </a:rPr>
              <a:t>ŘEŠITELÉ PROJEKTU: </a:t>
            </a:r>
          </a:p>
          <a:p>
            <a:pPr defTabSz="742950"/>
            <a:r>
              <a:rPr lang="cs-CZ" sz="1400" dirty="0">
                <a:solidFill>
                  <a:prstClr val="black"/>
                </a:solidFill>
                <a:latin typeface="Erste Bold" panose="02000506000000020004"/>
              </a:rPr>
              <a:t>Mendelova univerzita v Brně, </a:t>
            </a:r>
          </a:p>
          <a:p>
            <a:pPr defTabSz="742950"/>
            <a:r>
              <a:rPr lang="cs-CZ" sz="1400" dirty="0">
                <a:solidFill>
                  <a:prstClr val="black"/>
                </a:solidFill>
                <a:latin typeface="Erste Bold" panose="02000506000000020004"/>
              </a:rPr>
              <a:t>OSEVA vývoj a výzkum, s.r.o., </a:t>
            </a:r>
          </a:p>
          <a:p>
            <a:pPr defTabSz="742950"/>
            <a:r>
              <a:rPr lang="cs-CZ" sz="1400" dirty="0">
                <a:solidFill>
                  <a:prstClr val="black"/>
                </a:solidFill>
                <a:latin typeface="Erste Bold" panose="02000506000000020004"/>
              </a:rPr>
              <a:t>Vysoké učení technické v Brně, </a:t>
            </a:r>
          </a:p>
          <a:p>
            <a:pPr defTabSz="742950"/>
            <a:r>
              <a:rPr lang="cs-CZ" sz="1400" dirty="0">
                <a:solidFill>
                  <a:prstClr val="black"/>
                </a:solidFill>
                <a:latin typeface="Erste Bold" panose="02000506000000020004"/>
              </a:rPr>
              <a:t>Zemědělský výzkum, s.r.o.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EA78BFD-21B1-468D-A376-7074BEC9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200" y="241675"/>
            <a:ext cx="47466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4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04EC65-FBFF-4E8B-B304-56C884D9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5B719C-1463-407D-BE94-7B9B41741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13</a:t>
            </a:fld>
            <a:endParaRPr lang="de-AT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9F3D84-75A0-4A3B-9BDB-E9536D0A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00" y="2223515"/>
            <a:ext cx="8967600" cy="1728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Erste Bold" panose="02000506000000020004"/>
              </a:rPr>
              <a:t>3. JAK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Erste Bold" panose="02000506000000020004"/>
              </a:rPr>
              <a:t>ČS,a.s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Erste Bold" panose="02000506000000020004"/>
              </a:rPr>
              <a:t>. PODPORUJE PESTROU KRAJINU</a:t>
            </a:r>
          </a:p>
        </p:txBody>
      </p:sp>
    </p:spTree>
    <p:extLst>
      <p:ext uri="{BB962C8B-B14F-4D97-AF65-F5344CB8AC3E}">
        <p14:creationId xmlns:p14="http://schemas.microsoft.com/office/powerpoint/2010/main" val="4260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8DD59B-4FA5-49B4-AB7F-2CB5164B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72247C-06D4-4227-8C8F-EE83A5DA46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14</a:t>
            </a:fld>
            <a:endParaRPr lang="de-AT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45A3A1-0E13-4589-A7F7-C87CA99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Granty „Společně pro krajinu“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E1CC71-7AA9-436D-816A-666A24809E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200" y="1701000"/>
            <a:ext cx="8967600" cy="3456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/>
              <a:t>Web iniciativy ČS „Dokážeme víc“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/>
              <a:t>20 000 CZK, 100 000 CZK, 500 000 CZK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/>
              <a:t>Ve spolupráci s Nadací VIA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/>
              <a:t>ZAMĚŘENÍ: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Inter"/>
              </a:rPr>
              <a:t>Sousedská výsadba alejí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Inter"/>
              </a:rPr>
              <a:t>S</a:t>
            </a:r>
            <a:r>
              <a:rPr lang="cs-CZ" b="0" i="0" dirty="0">
                <a:solidFill>
                  <a:srgbClr val="000000"/>
                </a:solidFill>
                <a:effectLst/>
                <a:latin typeface="Inter"/>
              </a:rPr>
              <a:t>polečná obnova remízků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Inter"/>
              </a:rPr>
              <a:t>Tvorba tůní, čištění studánek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Inter"/>
              </a:rPr>
              <a:t>O</a:t>
            </a:r>
            <a:r>
              <a:rPr lang="cs-CZ" b="0" i="0" dirty="0">
                <a:solidFill>
                  <a:srgbClr val="000000"/>
                </a:solidFill>
                <a:effectLst/>
                <a:latin typeface="Inter"/>
              </a:rPr>
              <a:t>šetření stromů, revitalizace parků 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Inter"/>
              </a:rPr>
              <a:t>K</a:t>
            </a:r>
            <a:r>
              <a:rPr lang="cs-CZ" b="0" i="0" dirty="0">
                <a:solidFill>
                  <a:srgbClr val="000000"/>
                </a:solidFill>
                <a:effectLst/>
                <a:latin typeface="Inter"/>
              </a:rPr>
              <a:t>osení luk a další možná opatření ke zlepšení krajiny kolem nás   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Inter"/>
              </a:rPr>
              <a:t>Společná plánování venkovních úprav v obci 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Inter"/>
              </a:rPr>
              <a:t>Po</a:t>
            </a:r>
            <a:r>
              <a:rPr lang="cs-CZ" b="0" i="0" dirty="0">
                <a:solidFill>
                  <a:srgbClr val="000000"/>
                </a:solidFill>
                <a:effectLst/>
                <a:latin typeface="Inter"/>
              </a:rPr>
              <a:t>řízení odborných podkladů pro vaše komunitní venkovní aktivity apod. 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33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381D0F-C398-403F-A20D-B5ADE1C0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74A8DD-2AD3-49AD-BD46-1CE5952FF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15</a:t>
            </a:fld>
            <a:endParaRPr lang="de-AT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71ED62-4341-4A81-9908-61E8CA47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Co zrealizováno v rámci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„Společně pro krajinu“: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9CE342-38D9-4A66-8DEA-AF9543C083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1502875"/>
            <a:ext cx="8967600" cy="3933125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PROJEKT SLOVÁCKÝ MODRÁSEK </a:t>
            </a:r>
            <a:r>
              <a:rPr lang="cs-CZ" sz="1400" dirty="0"/>
              <a:t>(ZO ČSOP Slovácká krajina Hradčovice)</a:t>
            </a:r>
          </a:p>
          <a:p>
            <a:r>
              <a:rPr lang="cs-CZ" dirty="0"/>
              <a:t>Obnovení biotopů, kosení luk a výstavba „</a:t>
            </a:r>
            <a:r>
              <a:rPr lang="cs-CZ" dirty="0" err="1"/>
              <a:t>broukovišť</a:t>
            </a:r>
            <a:r>
              <a:rPr lang="cs-CZ" dirty="0"/>
              <a:t>, hadích líhní, </a:t>
            </a:r>
            <a:r>
              <a:rPr lang="cs-CZ" dirty="0" err="1"/>
              <a:t>výhřevnišť</a:t>
            </a:r>
            <a:r>
              <a:rPr lang="cs-CZ" dirty="0"/>
              <a:t>.</a:t>
            </a:r>
          </a:p>
          <a:p>
            <a:r>
              <a:rPr lang="cs-CZ" dirty="0"/>
              <a:t>Lokality s výskytem vzácných druhů rostlin, mimo jiné hořce křížatého, na nějž zde klade svoje vajíčka kriticky ohrožený modrásek hořcový Rebelův.</a:t>
            </a:r>
          </a:p>
          <a:p>
            <a:endParaRPr lang="cs-CZ" dirty="0"/>
          </a:p>
          <a:p>
            <a:r>
              <a:rPr lang="cs-CZ" dirty="0"/>
              <a:t>PROJEKT STROMY V JEDLÉM LESE </a:t>
            </a:r>
            <a:r>
              <a:rPr lang="cs-CZ" sz="1400" dirty="0"/>
              <a:t>(Šilheřovice)</a:t>
            </a:r>
          </a:p>
          <a:p>
            <a:r>
              <a:rPr lang="cs-CZ" dirty="0"/>
              <a:t>Výsadba ovocného sadu ve stylu jedlého lesa. Výsadba stromů a keřů přispěje k uchování genofondu ovocných dřevin daného regionu. Součástí projektu je i vytvoření větrolamu, který ochrání výsadbu.</a:t>
            </a:r>
          </a:p>
          <a:p>
            <a:endParaRPr lang="cs-CZ" dirty="0"/>
          </a:p>
          <a:p>
            <a:r>
              <a:rPr lang="cs-CZ" dirty="0"/>
              <a:t>PROJEKT HONZÍKOVA JEDNLÁ CESTA </a:t>
            </a:r>
            <a:r>
              <a:rPr lang="cs-CZ" sz="1400" dirty="0"/>
              <a:t>(SH ČMS – Sbor </a:t>
            </a:r>
            <a:r>
              <a:rPr lang="cs-CZ" sz="1400" dirty="0" err="1"/>
              <a:t>dobrovol</a:t>
            </a:r>
            <a:r>
              <a:rPr lang="cs-CZ" sz="1400" dirty="0"/>
              <a:t>. </a:t>
            </a:r>
            <a:r>
              <a:rPr lang="cs-CZ" sz="1400"/>
              <a:t>hasičů </a:t>
            </a:r>
            <a:r>
              <a:rPr lang="cs-CZ" sz="1400" dirty="0"/>
              <a:t>Sobětuchy)</a:t>
            </a:r>
          </a:p>
          <a:p>
            <a:r>
              <a:rPr lang="cs-CZ" dirty="0"/>
              <a:t>Místní obnovili cestu Sobětuchy-</a:t>
            </a:r>
            <a:r>
              <a:rPr lang="cs-CZ" dirty="0" err="1"/>
              <a:t>Solany</a:t>
            </a:r>
            <a:r>
              <a:rPr lang="cs-CZ" dirty="0"/>
              <a:t>. Díky grantu cestu osadili ovocnými keři a stromy.</a:t>
            </a:r>
          </a:p>
        </p:txBody>
      </p:sp>
    </p:spTree>
    <p:extLst>
      <p:ext uri="{BB962C8B-B14F-4D97-AF65-F5344CB8AC3E}">
        <p14:creationId xmlns:p14="http://schemas.microsoft.com/office/powerpoint/2010/main" val="111319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75E3E-1367-4675-B452-D3008DFA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C11392-3B66-4F9B-AA43-3D16A2EFD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16</a:t>
            </a:fld>
            <a:endParaRPr lang="de-AT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286E67-5E13-4037-B72A-2D1BDC6B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76E774-A19C-4282-9705-6856C96593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210412-ABCE-4AD6-8313-A3DE504D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252000"/>
            <a:ext cx="5705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04EC65-FBFF-4E8B-B304-56C884D9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3CE4E-2BC2-0D49-A43E-988C3FE0698C}" type="datetime4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 ledna 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5B719C-1463-407D-BE94-7B9B41741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Strana </a:t>
            </a:r>
            <a:fld id="{26E76F1F-475F-482A-A2C6-CD2E081FF2E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9F3D84-75A0-4A3B-9BDB-E9536D0A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00" y="2223515"/>
            <a:ext cx="8967600" cy="1728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Erste Bold" panose="02000506000000020004"/>
              </a:rPr>
              <a:t>4. MOŽNOSTI SPOLUPRÁCE S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Erste Bold" panose="02000506000000020004"/>
              </a:rPr>
              <a:t>ČS,a.s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Erste Bold" panose="020005060000000200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949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8DD59B-4FA5-49B4-AB7F-2CB5164B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3CE4E-2BC2-0D49-A43E-988C3FE0698C}" type="datetime4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 ledna 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72247C-06D4-4227-8C8F-EE83A5DA46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Strana </a:t>
            </a:r>
            <a:fld id="{26E76F1F-475F-482A-A2C6-CD2E081FF2E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97E57339-9238-4EE7-A4D7-35AE9A5D2EF9}"/>
              </a:ext>
            </a:extLst>
          </p:cNvPr>
          <p:cNvSpPr txBox="1">
            <a:spLocks/>
          </p:cNvSpPr>
          <p:nvPr/>
        </p:nvSpPr>
        <p:spPr>
          <a:xfrm>
            <a:off x="771649" y="0"/>
            <a:ext cx="8627951" cy="484921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cap="all" baseline="0">
                <a:solidFill>
                  <a:schemeClr val="tx1"/>
                </a:solidFill>
                <a:latin typeface="Erste Bold" panose="02000506000000020004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Erste Book" panose="02000506000000020004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Erste Book" panose="02000506000000020004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Erste Book" panose="02000506000000020004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Erste Book" panose="02000506000000020004" pitchFamily="50" charset="-18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2950">
              <a:spcBef>
                <a:spcPts val="813"/>
              </a:spcBef>
            </a:pPr>
            <a:endParaRPr lang="cs-CZ" sz="2600" cap="none" dirty="0">
              <a:solidFill>
                <a:prstClr val="black"/>
              </a:solidFill>
            </a:endParaRPr>
          </a:p>
          <a:p>
            <a:pPr algn="ctr" defTabSz="742950">
              <a:spcBef>
                <a:spcPts val="813"/>
              </a:spcBef>
            </a:pPr>
            <a:endParaRPr lang="cs-CZ" sz="2600" cap="none" dirty="0">
              <a:solidFill>
                <a:prstClr val="black"/>
              </a:solidFill>
            </a:endParaRPr>
          </a:p>
          <a:p>
            <a:pPr algn="ctr" defTabSz="742950">
              <a:spcBef>
                <a:spcPts val="813"/>
              </a:spcBef>
            </a:pPr>
            <a:r>
              <a:rPr lang="cs-CZ" sz="2600" cap="none" dirty="0">
                <a:solidFill>
                  <a:prstClr val="black"/>
                </a:solidFill>
              </a:rPr>
              <a:t>PESTRÁ KRAJINA</a:t>
            </a:r>
          </a:p>
          <a:p>
            <a:pPr algn="ctr" defTabSz="742950">
              <a:spcBef>
                <a:spcPts val="813"/>
              </a:spcBef>
            </a:pPr>
            <a:r>
              <a:rPr lang="cs-CZ" sz="2600" cap="none" dirty="0">
                <a:solidFill>
                  <a:prstClr val="black"/>
                </a:solidFill>
              </a:rPr>
              <a:t>PRECIZNÍ ZEMĚDĚLSTVÍ</a:t>
            </a:r>
          </a:p>
          <a:p>
            <a:pPr algn="ctr" defTabSz="742950">
              <a:spcBef>
                <a:spcPts val="813"/>
              </a:spcBef>
            </a:pPr>
            <a:r>
              <a:rPr lang="cs-CZ" sz="2600" cap="none" dirty="0">
                <a:solidFill>
                  <a:prstClr val="black"/>
                </a:solidFill>
              </a:rPr>
              <a:t>UHLÍKOVÁ STOPA</a:t>
            </a:r>
          </a:p>
          <a:p>
            <a:pPr algn="ctr" defTabSz="742950">
              <a:spcBef>
                <a:spcPts val="813"/>
              </a:spcBef>
            </a:pPr>
            <a:r>
              <a:rPr lang="cs-CZ" sz="2600" cap="none" dirty="0">
                <a:solidFill>
                  <a:prstClr val="black"/>
                </a:solidFill>
              </a:rPr>
              <a:t>BIOPLYNOVÉ STANICE</a:t>
            </a:r>
          </a:p>
          <a:p>
            <a:pPr algn="ctr" defTabSz="742950">
              <a:spcBef>
                <a:spcPts val="813"/>
              </a:spcBef>
            </a:pPr>
            <a:r>
              <a:rPr lang="cs-CZ" sz="2600" cap="none" dirty="0">
                <a:solidFill>
                  <a:prstClr val="black"/>
                </a:solidFill>
              </a:rPr>
              <a:t>ENERGETICKÉ ÚSPORY V ZEMĚDĚLSTVÍ</a:t>
            </a:r>
          </a:p>
          <a:p>
            <a:pPr algn="ctr" defTabSz="742950">
              <a:spcBef>
                <a:spcPts val="813"/>
              </a:spcBef>
            </a:pPr>
            <a:r>
              <a:rPr lang="cs-CZ" sz="2600" cap="none" dirty="0">
                <a:solidFill>
                  <a:prstClr val="black"/>
                </a:solidFill>
              </a:rPr>
              <a:t>ÚSPORY VODY</a:t>
            </a:r>
          </a:p>
          <a:p>
            <a:pPr algn="ctr" defTabSz="742950">
              <a:spcBef>
                <a:spcPts val="813"/>
              </a:spcBef>
            </a:pPr>
            <a:r>
              <a:rPr lang="cs-CZ" sz="2600" cap="none" dirty="0">
                <a:solidFill>
                  <a:prstClr val="black"/>
                </a:solidFill>
              </a:rPr>
              <a:t>ODPADOVÉ HOSPODÁŘSTVÍ</a:t>
            </a:r>
          </a:p>
          <a:p>
            <a:pPr algn="ctr" defTabSz="742950">
              <a:spcBef>
                <a:spcPts val="813"/>
              </a:spcBef>
            </a:pPr>
            <a:r>
              <a:rPr lang="cs-CZ" sz="2600" cap="none" dirty="0">
                <a:solidFill>
                  <a:prstClr val="black"/>
                </a:solidFill>
              </a:rPr>
              <a:t>A DALŠÍ…</a:t>
            </a:r>
          </a:p>
        </p:txBody>
      </p:sp>
    </p:spTree>
    <p:extLst>
      <p:ext uri="{BB962C8B-B14F-4D97-AF65-F5344CB8AC3E}">
        <p14:creationId xmlns:p14="http://schemas.microsoft.com/office/powerpoint/2010/main" val="208806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04EC65-FBFF-4E8B-B304-56C884D9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5B719C-1463-407D-BE94-7B9B41741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19</a:t>
            </a:fld>
            <a:endParaRPr lang="de-AT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438CA1-5576-4438-BC85-8EEBE592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all" dirty="0">
                <a:solidFill>
                  <a:srgbClr val="4472C4">
                    <a:lumMod val="75000"/>
                  </a:srgbClr>
                </a:solidFill>
                <a:latin typeface="Erste Bold" panose="02000506000000020004"/>
              </a:rPr>
              <a:t>DĚKUJI ZA POZORNOST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A09AE-5CBE-4AFA-A9CD-BAD5BD0D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13" y="1892174"/>
            <a:ext cx="6005773" cy="39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2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08A86A6-36D5-4DE7-AA1F-8AC6BD310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6600" b="1" dirty="0"/>
              <a:t>198 let </a:t>
            </a:r>
          </a:p>
          <a:p>
            <a:pPr algn="ctr"/>
            <a:r>
              <a:rPr lang="cs-CZ" sz="4000" dirty="0"/>
              <a:t>spolupracujeme s českými zemědělci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D5D769-C95C-4E0B-97FD-42716E5D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81C7F6-F69A-44F9-A88B-35202FD7C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90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5A8ED2-5048-4EB1-AF37-BF515E68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79D175-6799-4DE9-8606-8838707C8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3</a:t>
            </a:fld>
            <a:endParaRPr lang="de-AT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753C0E-B71B-421D-92A0-157AD243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chemeClr val="accent1">
                    <a:lumMod val="75000"/>
                  </a:schemeClr>
                </a:solidFill>
                <a:latin typeface="Erste Bold" panose="02000506000000020004"/>
              </a:rPr>
              <a:t>Obsah: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4ABCE0-A932-498D-A480-58474DCE0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656" y="1701000"/>
            <a:ext cx="8967600" cy="3456000"/>
          </a:xfrm>
        </p:spPr>
        <p:txBody>
          <a:bodyPr/>
          <a:lstStyle/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r>
              <a:rPr lang="cs-CZ" dirty="0"/>
              <a:t>Udržitelné zemědělství</a:t>
            </a:r>
          </a:p>
          <a:p>
            <a:r>
              <a:rPr lang="cs-CZ" dirty="0"/>
              <a:t>       * Příležitost</a:t>
            </a:r>
          </a:p>
          <a:p>
            <a:r>
              <a:rPr lang="cs-CZ" dirty="0"/>
              <a:t>       * Regulace</a:t>
            </a:r>
          </a:p>
          <a:p>
            <a:r>
              <a:rPr lang="cs-CZ" dirty="0"/>
              <a:t>       * Dotace</a:t>
            </a:r>
          </a:p>
          <a:p>
            <a:endParaRPr lang="cs-CZ" dirty="0"/>
          </a:p>
          <a:p>
            <a:r>
              <a:rPr lang="cs-CZ" dirty="0"/>
              <a:t>2)   Partnerství </a:t>
            </a:r>
          </a:p>
          <a:p>
            <a:endParaRPr lang="cs-CZ" dirty="0"/>
          </a:p>
          <a:p>
            <a:pPr marL="457200" indent="-457200">
              <a:buAutoNum type="arabicParenR" startAt="3"/>
            </a:pPr>
            <a:r>
              <a:rPr lang="cs-CZ" dirty="0"/>
              <a:t>Jak podporujeme pestrou krajinu</a:t>
            </a:r>
          </a:p>
          <a:p>
            <a:endParaRPr lang="cs-CZ" dirty="0"/>
          </a:p>
          <a:p>
            <a:pPr marL="457200" indent="-457200">
              <a:buAutoNum type="arabicParenR" startAt="3"/>
            </a:pPr>
            <a:r>
              <a:rPr lang="cs-CZ" dirty="0"/>
              <a:t>Možnosti spolupráce s Českou spořitelnou</a:t>
            </a:r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15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5A8ED2-5048-4EB1-AF37-BF515E68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79D175-6799-4DE9-8606-8838707C8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4</a:t>
            </a:fld>
            <a:endParaRPr lang="de-AT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753C0E-B71B-421D-92A0-157AD243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00" y="1802126"/>
            <a:ext cx="8967600" cy="1728000"/>
          </a:xfrm>
        </p:spPr>
        <p:txBody>
          <a:bodyPr/>
          <a:lstStyle/>
          <a:p>
            <a:pPr algn="ctr"/>
            <a:r>
              <a:rPr lang="cs-CZ" dirty="0">
                <a:latin typeface="Erste Bold" panose="02000506000000020004"/>
              </a:rPr>
              <a:t>1. UDRŽITELNÉ ZEMĚDĚLSTVÍ</a:t>
            </a:r>
            <a:endParaRPr lang="cs-CZ" cap="all" dirty="0">
              <a:solidFill>
                <a:schemeClr val="accent1">
                  <a:lumMod val="75000"/>
                </a:schemeClr>
              </a:solidFill>
              <a:latin typeface="Erste Bold" panose="02000506000000020004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4ABCE0-A932-498D-A480-58474DCE0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4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9D7BC3C-1711-4CC9-8129-65FE3C6C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832082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Erste Bold" panose="02000506000000020004"/>
              </a:rPr>
              <a:t>UDRŽITELNOST V ZEMĚDĚLSTVÍ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DDA8EB-50F5-4406-AA7E-4D3873A7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939EFB-646F-4665-94DC-6F077F816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5</a:t>
            </a:fld>
            <a:endParaRPr lang="de-AT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2DC401-F4D3-443D-9BFD-D6FFD1450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7" y="1916693"/>
            <a:ext cx="2831163" cy="19097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210B7EF-6453-4AD4-B167-ACE466444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17" y="1916693"/>
            <a:ext cx="2831163" cy="19127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C84D561-45D7-431E-98E6-A867C360F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563" y="1913751"/>
            <a:ext cx="2843913" cy="191272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8D48AC3-A8DB-42DE-B98B-0A7F8D598F90}"/>
              </a:ext>
            </a:extLst>
          </p:cNvPr>
          <p:cNvSpPr txBox="1"/>
          <p:nvPr/>
        </p:nvSpPr>
        <p:spPr>
          <a:xfrm>
            <a:off x="221982" y="4138810"/>
            <a:ext cx="3126097" cy="9058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/>
            <a:r>
              <a:rPr lang="cs-CZ" sz="1500" b="1" dirty="0"/>
              <a:t>Sociální udržitelnost:</a:t>
            </a:r>
          </a:p>
          <a:p>
            <a:pPr algn="l"/>
            <a:r>
              <a:rPr lang="cs-CZ" sz="1500" dirty="0"/>
              <a:t>Podpora venkovských komunit.</a:t>
            </a:r>
          </a:p>
          <a:p>
            <a:pPr algn="l"/>
            <a:r>
              <a:rPr lang="cs-CZ" sz="1500" dirty="0"/>
              <a:t>Přidaná hodnota zemědělství  pro společnost.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336C729-CA6B-4EB1-A38B-AC23D2684819}"/>
              </a:ext>
            </a:extLst>
          </p:cNvPr>
          <p:cNvSpPr txBox="1"/>
          <p:nvPr/>
        </p:nvSpPr>
        <p:spPr>
          <a:xfrm>
            <a:off x="3500217" y="4323896"/>
            <a:ext cx="2847702" cy="9058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/>
            <a:r>
              <a:rPr lang="cs-CZ" sz="1500" b="1" dirty="0"/>
              <a:t>Environmentální udržitelnost: </a:t>
            </a:r>
            <a:r>
              <a:rPr lang="cs-CZ" sz="1500" dirty="0"/>
              <a:t>Vypořádat se se změnou klimatu.</a:t>
            </a:r>
          </a:p>
          <a:p>
            <a:pPr algn="l"/>
            <a:r>
              <a:rPr lang="cs-CZ" sz="1500" dirty="0"/>
              <a:t>Chránit přírodní zdroje.</a:t>
            </a:r>
          </a:p>
          <a:p>
            <a:pPr algn="l"/>
            <a:r>
              <a:rPr lang="cs-CZ" sz="1500" dirty="0"/>
              <a:t>Podporovat biologickou rozmanitost.</a:t>
            </a:r>
          </a:p>
          <a:p>
            <a:pPr algn="l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FAEBD6F-45B8-431D-AB1D-CFB61416064E}"/>
              </a:ext>
            </a:extLst>
          </p:cNvPr>
          <p:cNvSpPr txBox="1"/>
          <p:nvPr/>
        </p:nvSpPr>
        <p:spPr>
          <a:xfrm>
            <a:off x="6706861" y="4257552"/>
            <a:ext cx="2557769" cy="54821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/>
            <a:r>
              <a:rPr lang="cs-CZ" sz="1500" b="1" dirty="0"/>
              <a:t>Hospodářská udržitelnost:</a:t>
            </a:r>
          </a:p>
          <a:p>
            <a:pPr algn="l"/>
            <a:r>
              <a:rPr lang="cs-CZ" sz="1500" dirty="0"/>
              <a:t>Zemědělství a udržitelný rozvoj ekonomiky.</a:t>
            </a:r>
          </a:p>
        </p:txBody>
      </p:sp>
    </p:spTree>
    <p:extLst>
      <p:ext uri="{BB962C8B-B14F-4D97-AF65-F5344CB8AC3E}">
        <p14:creationId xmlns:p14="http://schemas.microsoft.com/office/powerpoint/2010/main" val="387610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5A8ED2-5048-4EB1-AF37-BF515E68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79D175-6799-4DE9-8606-8838707C8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6</a:t>
            </a:fld>
            <a:endParaRPr lang="de-AT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4ABCE0-A932-498D-A480-58474DCE0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8EF6CCB-C273-43CF-8537-A0BA06DFD911}"/>
              </a:ext>
            </a:extLst>
          </p:cNvPr>
          <p:cNvSpPr txBox="1">
            <a:spLocks/>
          </p:cNvSpPr>
          <p:nvPr/>
        </p:nvSpPr>
        <p:spPr>
          <a:xfrm>
            <a:off x="589127" y="697287"/>
            <a:ext cx="8543925" cy="10770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Implementace Zelené dohody do praxe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B42E2A3-D881-4763-BB1D-E1C10FFC7AB7}"/>
              </a:ext>
            </a:extLst>
          </p:cNvPr>
          <p:cNvSpPr txBox="1"/>
          <p:nvPr/>
        </p:nvSpPr>
        <p:spPr>
          <a:xfrm>
            <a:off x="2122897" y="1990023"/>
            <a:ext cx="5660207" cy="161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3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EU v </a:t>
            </a: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ste Bold"/>
              </a:rPr>
              <a:t>roce</a:t>
            </a:r>
            <a:r>
              <a:rPr kumimoji="0" lang="cs-CZ" sz="243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2050 klimaticky neutrální.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3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3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roku 2030 snížit emise skleníkových plynů o 55 %.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99B4A59C-7DB5-4BC1-BA41-5EDB6688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456" y="3750830"/>
            <a:ext cx="1144414" cy="111297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A5B936-5F6F-44B2-9AF2-A88EDA00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222" y="3962806"/>
            <a:ext cx="974638" cy="95577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A057BF3-4712-4465-84C2-080E5AF4161F}"/>
              </a:ext>
            </a:extLst>
          </p:cNvPr>
          <p:cNvSpPr txBox="1"/>
          <p:nvPr/>
        </p:nvSpPr>
        <p:spPr>
          <a:xfrm>
            <a:off x="2338456" y="4863805"/>
            <a:ext cx="2062461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77" dirty="0">
                <a:solidFill>
                  <a:prstClr val="black"/>
                </a:solidFill>
                <a:latin typeface="Calibri" panose="020F0502020204030204"/>
              </a:rPr>
              <a:t>Regulace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053EE47-A1D2-4E37-83D5-3EC13DC931A0}"/>
              </a:ext>
            </a:extLst>
          </p:cNvPr>
          <p:cNvSpPr txBox="1"/>
          <p:nvPr/>
        </p:nvSpPr>
        <p:spPr>
          <a:xfrm>
            <a:off x="5742559" y="4918581"/>
            <a:ext cx="2554181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77" dirty="0">
                <a:solidFill>
                  <a:prstClr val="black"/>
                </a:solidFill>
                <a:latin typeface="Calibri" panose="020F0502020204030204"/>
              </a:rPr>
              <a:t>Dotace</a:t>
            </a:r>
          </a:p>
        </p:txBody>
      </p:sp>
    </p:spTree>
    <p:extLst>
      <p:ext uri="{BB962C8B-B14F-4D97-AF65-F5344CB8AC3E}">
        <p14:creationId xmlns:p14="http://schemas.microsoft.com/office/powerpoint/2010/main" val="289581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5A8ED2-5048-4EB1-AF37-BF515E68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79D175-6799-4DE9-8606-8838707C8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7</a:t>
            </a:fld>
            <a:endParaRPr lang="de-AT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753C0E-B71B-421D-92A0-157AD243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Erste Bold" panose="02000506000000020004" pitchFamily="50" charset="-18"/>
                <a:ea typeface="+mj-ea"/>
                <a:cs typeface="+mj-cs"/>
              </a:rPr>
              <a:t>Regulace</a:t>
            </a:r>
            <a:endParaRPr lang="cs-CZ" cap="all" dirty="0">
              <a:solidFill>
                <a:schemeClr val="accent1">
                  <a:lumMod val="75000"/>
                </a:schemeClr>
              </a:solidFill>
              <a:latin typeface="Erste Bold" panose="02000506000000020004"/>
            </a:endParaRP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65534FDA-B445-4825-85CC-ED0F524AAAFC}"/>
              </a:ext>
            </a:extLst>
          </p:cNvPr>
          <p:cNvSpPr txBox="1">
            <a:spLocks/>
          </p:cNvSpPr>
          <p:nvPr/>
        </p:nvSpPr>
        <p:spPr>
          <a:xfrm>
            <a:off x="1349453" y="2005438"/>
            <a:ext cx="2681665" cy="287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Erste Book" panose="02000506000000020004" pitchFamily="50" charset="-18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Erste Book" panose="02000506000000020004" pitchFamily="50" charset="-18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Erste Book" panose="02000506000000020004" pitchFamily="50" charset="-18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Erste Book" panose="02000506000000020004" pitchFamily="50" charset="-18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Erste Book" panose="02000506000000020004" pitchFamily="50" charset="-18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275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Nefinanční reporting</a:t>
            </a: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275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275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Zasáhne přes velkých 50 000 firem v EU</a:t>
            </a: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275" b="1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275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Reportovat se začíná </a:t>
            </a:r>
            <a:r>
              <a:rPr kumimoji="0" lang="cs-CZ" sz="2275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 roce 2025</a:t>
            </a:r>
            <a:endParaRPr kumimoji="0" lang="cs-CZ" sz="2275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ste Book" panose="02000506000000020004" pitchFamily="50" charset="-18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176704F-8CBF-4551-8076-01D36941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473" y="317013"/>
            <a:ext cx="468884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5A8ED2-5048-4EB1-AF37-BF515E68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3CE4E-2BC2-0D49-A43E-988C3FE0698C}" type="datetime4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 ledna 2023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79D175-6799-4DE9-8606-8838707C8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Strana </a:t>
            </a:r>
            <a:fld id="{26E76F1F-475F-482A-A2C6-CD2E081FF2E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4ABCE0-A932-498D-A480-58474DCE0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B254A2F-A240-4349-AD24-1FE4A93CCCDE}"/>
              </a:ext>
            </a:extLst>
          </p:cNvPr>
          <p:cNvSpPr txBox="1">
            <a:spLocks/>
          </p:cNvSpPr>
          <p:nvPr/>
        </p:nvSpPr>
        <p:spPr>
          <a:xfrm>
            <a:off x="684219" y="365126"/>
            <a:ext cx="8543925" cy="116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 cap="all" baseline="0">
                <a:solidFill>
                  <a:srgbClr val="013376"/>
                </a:solidFill>
                <a:latin typeface="Erste Bold" panose="02000506000000020004" pitchFamily="50" charset="-18"/>
                <a:ea typeface="+mj-ea"/>
                <a:cs typeface="+mj-cs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Erste Bold" panose="02000506000000020004" pitchFamily="50" charset="-18"/>
                <a:ea typeface="+mj-ea"/>
                <a:cs typeface="+mj-cs"/>
              </a:rPr>
              <a:t>Dopad na celý dodavatelský řetězec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Erste Bold" panose="02000506000000020004" pitchFamily="50" charset="-18"/>
              <a:ea typeface="+mj-ea"/>
              <a:cs typeface="+mj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BB3EE1B-A67E-4ED8-BEBF-683C65A2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51" y="2576144"/>
            <a:ext cx="990600" cy="15906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278DC5E-B0B0-4990-985C-E8A996572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03" y="2993059"/>
            <a:ext cx="957841" cy="87188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788BF12-99DB-447D-AE70-C0BBA87F2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048" y="2750368"/>
            <a:ext cx="1933575" cy="16097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6369146-C5CD-43DE-A983-F81BA79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283" y="2993058"/>
            <a:ext cx="957841" cy="87188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838B42D-4686-423A-B465-5D7C7BD8F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320" y="2955090"/>
            <a:ext cx="2381250" cy="13906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4E4D42A-AA3C-44C9-9AC0-7BD433E62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954" y="2935540"/>
            <a:ext cx="957841" cy="871881"/>
          </a:xfrm>
          <a:prstGeom prst="rect">
            <a:avLst/>
          </a:prstGeom>
        </p:spPr>
      </p:pic>
      <p:pic>
        <p:nvPicPr>
          <p:cNvPr id="15" name="Zástupný obsah 6">
            <a:extLst>
              <a:ext uri="{FF2B5EF4-FFF2-40B4-BE49-F238E27FC236}">
                <a16:creationId xmlns:a16="http://schemas.microsoft.com/office/drawing/2014/main" id="{CAFD42E4-9CF3-41F9-8B8D-313C43CE9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529" y="2619030"/>
            <a:ext cx="189722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0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04EC65-FBFF-4E8B-B304-56C884D9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17. ledna 2023</a:t>
            </a:fld>
            <a:endParaRPr lang="de-AT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5B719C-1463-407D-BE94-7B9B41741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9</a:t>
            </a:fld>
            <a:endParaRPr lang="de-AT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9F3D84-75A0-4A3B-9BDB-E9536D0A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00" y="2223515"/>
            <a:ext cx="8967600" cy="1728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Erste Bold" panose="02000506000000020004"/>
              </a:rPr>
              <a:t>2. PARTNERSTVÍ</a:t>
            </a:r>
          </a:p>
        </p:txBody>
      </p:sp>
    </p:spTree>
    <p:extLst>
      <p:ext uri="{BB962C8B-B14F-4D97-AF65-F5344CB8AC3E}">
        <p14:creationId xmlns:p14="http://schemas.microsoft.com/office/powerpoint/2010/main" val="25560710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ctr" anchorCtr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4" id="{96FE7D07-730D-4B47-9D39-443033984A04}" vid="{F69C4219-E0DA-E647-B48A-A0FA0F1C838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BB3872B4AFED4C9D969274D9C3AF43" ma:contentTypeVersion="0" ma:contentTypeDescription="Vytvoří nový dokument" ma:contentTypeScope="" ma:versionID="5d8d404ba5cd093daa0a90ae4ba67a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71d6b51c5141eb32e0d04e037372b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ACA709-B033-4F86-ABF3-B3EFA14F5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B4F8A1-1A6A-495E-81C2-CF1F9BFD18EA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6442908-7E59-4A65-8699-FEEA5422D7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prezentace_cs</Template>
  <TotalTime>1680</TotalTime>
  <Words>508</Words>
  <Application>Microsoft Office PowerPoint</Application>
  <PresentationFormat>A4 (210 × 297 mm)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Erste Bold</vt:lpstr>
      <vt:lpstr>Erste Book</vt:lpstr>
      <vt:lpstr>Georgia</vt:lpstr>
      <vt:lpstr>Inter</vt:lpstr>
      <vt:lpstr>Wingdings</vt:lpstr>
      <vt:lpstr>Motiv Office</vt:lpstr>
      <vt:lpstr>Prezentace aplikace PowerPoint</vt:lpstr>
      <vt:lpstr>Prezentace aplikace PowerPoint</vt:lpstr>
      <vt:lpstr>Obsah:</vt:lpstr>
      <vt:lpstr>1. UDRŽITELNÉ ZEMĚDĚLSTVÍ</vt:lpstr>
      <vt:lpstr>UDRŽITELNOST V ZEMĚDĚLSTVÍ</vt:lpstr>
      <vt:lpstr>Prezentace aplikace PowerPoint</vt:lpstr>
      <vt:lpstr>Regulace</vt:lpstr>
      <vt:lpstr>Prezentace aplikace PowerPoint</vt:lpstr>
      <vt:lpstr>2. PARTNERSTVÍ</vt:lpstr>
      <vt:lpstr>Prezentace aplikace PowerPoint</vt:lpstr>
      <vt:lpstr>Spolupracujeme s:</vt:lpstr>
      <vt:lpstr>OCENĚNÍ TAČR </vt:lpstr>
      <vt:lpstr>3. JAK ČS,a.s. PODPORUJE PESTROU KRAJINU</vt:lpstr>
      <vt:lpstr>Granty „Společně pro krajinu“</vt:lpstr>
      <vt:lpstr>Co zrealizováno v rámci  „Společně pro krajinu“: </vt:lpstr>
      <vt:lpstr>Prezentace aplikace PowerPoint</vt:lpstr>
      <vt:lpstr>4. MOŽNOSTI SPOLUPRÁCE S ČS,a.s.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Nová Ivana</dc:creator>
  <cp:lastModifiedBy>Trsková Iveta</cp:lastModifiedBy>
  <cp:revision>56</cp:revision>
  <cp:lastPrinted>2023-01-13T16:46:24Z</cp:lastPrinted>
  <dcterms:created xsi:type="dcterms:W3CDTF">2022-11-15T14:14:13Z</dcterms:created>
  <dcterms:modified xsi:type="dcterms:W3CDTF">2023-01-17T17:47:13Z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0x0101000EBB3872B4AFED4C9D969274D9C3AF43</vt:lpwstr>
  </property>
  <property fmtid="{D5CDD505-2E9C-101B-9397-08002B2CF9AE}" pid="3" name="MSIP_Label_2b3a104e-2916-42dc-a2f6-6210338509ed_Enabled">
    <vt:lpwstr>true</vt:lpwstr>
  </property>
  <property fmtid="{D5CDD505-2E9C-101B-9397-08002B2CF9AE}" pid="4" name="MSIP_Label_2b3a104e-2916-42dc-a2f6-6210338509ed_SetDate">
    <vt:lpwstr>2022-11-15T14:14:14Z</vt:lpwstr>
  </property>
  <property fmtid="{D5CDD505-2E9C-101B-9397-08002B2CF9AE}" pid="5" name="MSIP_Label_2b3a104e-2916-42dc-a2f6-6210338509ed_Method">
    <vt:lpwstr>Standard</vt:lpwstr>
  </property>
  <property fmtid="{D5CDD505-2E9C-101B-9397-08002B2CF9AE}" pid="6" name="MSIP_Label_2b3a104e-2916-42dc-a2f6-6210338509ed_Name">
    <vt:lpwstr>2b3a104e-2916-42dc-a2f6-6210338509ed</vt:lpwstr>
  </property>
  <property fmtid="{D5CDD505-2E9C-101B-9397-08002B2CF9AE}" pid="7" name="MSIP_Label_2b3a104e-2916-42dc-a2f6-6210338509ed_SiteId">
    <vt:lpwstr>e70aafb3-2e89-46a5-ba50-66803e8a4411</vt:lpwstr>
  </property>
  <property fmtid="{D5CDD505-2E9C-101B-9397-08002B2CF9AE}" pid="8" name="MSIP_Label_2b3a104e-2916-42dc-a2f6-6210338509ed_ActionId">
    <vt:lpwstr>94e35836-2452-4fb3-a56e-5f2a34b0842d</vt:lpwstr>
  </property>
  <property fmtid="{D5CDD505-2E9C-101B-9397-08002B2CF9AE}" pid="9" name="MSIP_Label_2b3a104e-2916-42dc-a2f6-6210338509ed_ContentBits">
    <vt:lpwstr>0</vt:lpwstr>
  </property>
  <property fmtid="{D5CDD505-2E9C-101B-9397-08002B2CF9AE}" pid="10" name="MSIP_Label_38939b85-7e40-4a1d-91e1-0e84c3b219d7_Enabled">
    <vt:lpwstr>true</vt:lpwstr>
  </property>
  <property fmtid="{D5CDD505-2E9C-101B-9397-08002B2CF9AE}" pid="11" name="MSIP_Label_38939b85-7e40-4a1d-91e1-0e84c3b219d7_SetDate">
    <vt:lpwstr>2022-11-20T23:16:18Z</vt:lpwstr>
  </property>
  <property fmtid="{D5CDD505-2E9C-101B-9397-08002B2CF9AE}" pid="12" name="MSIP_Label_38939b85-7e40-4a1d-91e1-0e84c3b219d7_Method">
    <vt:lpwstr>Standard</vt:lpwstr>
  </property>
  <property fmtid="{D5CDD505-2E9C-101B-9397-08002B2CF9AE}" pid="13" name="MSIP_Label_38939b85-7e40-4a1d-91e1-0e84c3b219d7_Name">
    <vt:lpwstr>38939b85-7e40-4a1d-91e1-0e84c3b219d7</vt:lpwstr>
  </property>
  <property fmtid="{D5CDD505-2E9C-101B-9397-08002B2CF9AE}" pid="14" name="MSIP_Label_38939b85-7e40-4a1d-91e1-0e84c3b219d7_SiteId">
    <vt:lpwstr>3ad0376a-54d3-49a6-9e20-52de0a92fc89</vt:lpwstr>
  </property>
  <property fmtid="{D5CDD505-2E9C-101B-9397-08002B2CF9AE}" pid="15" name="MSIP_Label_38939b85-7e40-4a1d-91e1-0e84c3b219d7_ActionId">
    <vt:lpwstr>4a7b9440-d009-4209-aa17-d25d14a96510</vt:lpwstr>
  </property>
  <property fmtid="{D5CDD505-2E9C-101B-9397-08002B2CF9AE}" pid="16" name="MSIP_Label_38939b85-7e40-4a1d-91e1-0e84c3b219d7_ContentBits">
    <vt:lpwstr>0</vt:lpwstr>
  </property>
</Properties>
</file>