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9"/>
  </p:notesMasterIdLst>
  <p:handoutMasterIdLst>
    <p:handoutMasterId r:id="rId10"/>
  </p:handoutMasterIdLst>
  <p:sldIdLst>
    <p:sldId id="259" r:id="rId2"/>
    <p:sldId id="264" r:id="rId3"/>
    <p:sldId id="278" r:id="rId4"/>
    <p:sldId id="279" r:id="rId5"/>
    <p:sldId id="283" r:id="rId6"/>
    <p:sldId id="280" r:id="rId7"/>
    <p:sldId id="281" r:id="rId8"/>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9271" autoAdjust="0"/>
  </p:normalViewPr>
  <p:slideViewPr>
    <p:cSldViewPr snapToGrid="0" snapToObjects="1">
      <p:cViewPr varScale="1">
        <p:scale>
          <a:sx n="86" d="100"/>
          <a:sy n="86" d="100"/>
        </p:scale>
        <p:origin x="562"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6FA5A23-2D5C-3F47-A44D-3ED207557B1A}" type="slidenum">
              <a:rPr lang="cs-CZ" smtClean="0"/>
              <a:t>‹#›</a:t>
            </a:fld>
            <a:endParaRPr lang="cs-CZ"/>
          </a:p>
        </p:txBody>
      </p:sp>
    </p:spTree>
    <p:extLst>
      <p:ext uri="{BB962C8B-B14F-4D97-AF65-F5344CB8AC3E}">
        <p14:creationId xmlns:p14="http://schemas.microsoft.com/office/powerpoint/2010/main" val="1962950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080D811-9145-1F40-A744-926912579F85}" type="datetimeFigureOut">
              <a:rPr lang="cs-CZ" smtClean="0"/>
              <a:t>14.11.2022</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99D4978-D886-0847-BAE6-E5278C769857}" type="slidenum">
              <a:rPr lang="cs-CZ" smtClean="0"/>
              <a:t>‹#›</a:t>
            </a:fld>
            <a:endParaRPr lang="cs-CZ"/>
          </a:p>
        </p:txBody>
      </p:sp>
    </p:spTree>
    <p:extLst>
      <p:ext uri="{BB962C8B-B14F-4D97-AF65-F5344CB8AC3E}">
        <p14:creationId xmlns:p14="http://schemas.microsoft.com/office/powerpoint/2010/main" val="698895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pPr rtl="0">
              <a:spcBef>
                <a:spcPts val="0"/>
              </a:spcBef>
              <a:spcAft>
                <a:spcPts val="0"/>
              </a:spcAft>
            </a:pPr>
            <a:r>
              <a:rPr lang="en-US" sz="1800" b="0" i="0" u="none" strike="noStrike" dirty="0">
                <a:solidFill>
                  <a:srgbClr val="000000"/>
                </a:solidFill>
                <a:effectLst/>
                <a:latin typeface="Arial" panose="020B0604020202020204" pitchFamily="34" charset="0"/>
              </a:rPr>
              <a:t>Introduction: </a:t>
            </a:r>
            <a:endParaRPr lang="en-US" b="0" dirty="0">
              <a:effectLst/>
            </a:endParaRPr>
          </a:p>
          <a:p>
            <a:pPr rtl="0">
              <a:spcBef>
                <a:spcPts val="0"/>
              </a:spcBef>
              <a:spcAft>
                <a:spcPts val="0"/>
              </a:spcAft>
            </a:pPr>
            <a:r>
              <a:rPr lang="en-US" sz="1800" b="0" i="0" u="none" strike="noStrike" dirty="0">
                <a:solidFill>
                  <a:srgbClr val="000000"/>
                </a:solidFill>
                <a:effectLst/>
                <a:latin typeface="Arial" panose="020B0604020202020204" pitchFamily="34" charset="0"/>
              </a:rPr>
              <a:t>I am member of the renewable energy financing team at </a:t>
            </a:r>
            <a:r>
              <a:rPr lang="en-US" sz="1800" b="0" i="0" u="none" strike="noStrike" dirty="0" err="1">
                <a:solidFill>
                  <a:srgbClr val="000000"/>
                </a:solidFill>
                <a:effectLst/>
                <a:latin typeface="Arial" panose="020B0604020202020204" pitchFamily="34" charset="0"/>
              </a:rPr>
              <a:t>Ceska</a:t>
            </a:r>
            <a:r>
              <a:rPr lang="en-US" sz="1800" b="0" i="0" u="none" strike="noStrike" dirty="0">
                <a:solidFill>
                  <a:srgbClr val="000000"/>
                </a:solidFill>
                <a:effectLst/>
                <a:latin typeface="Arial" panose="020B0604020202020204" pitchFamily="34" charset="0"/>
              </a:rPr>
              <a:t> </a:t>
            </a:r>
            <a:r>
              <a:rPr lang="en-US" sz="1800" b="0" i="0" u="none" strike="noStrike" dirty="0" err="1">
                <a:solidFill>
                  <a:srgbClr val="000000"/>
                </a:solidFill>
                <a:effectLst/>
                <a:latin typeface="Arial" panose="020B0604020202020204" pitchFamily="34" charset="0"/>
              </a:rPr>
              <a:t>sporitelna</a:t>
            </a:r>
            <a:r>
              <a:rPr lang="en-US" sz="1800" b="0" i="0" u="none" strike="noStrike" dirty="0">
                <a:solidFill>
                  <a:srgbClr val="000000"/>
                </a:solidFill>
                <a:effectLst/>
                <a:latin typeface="Arial" panose="020B0604020202020204" pitchFamily="34" charset="0"/>
              </a:rPr>
              <a:t>. </a:t>
            </a:r>
            <a:endParaRPr lang="en-US" b="0" dirty="0">
              <a:effectLst/>
            </a:endParaRPr>
          </a:p>
          <a:p>
            <a:pPr rtl="0">
              <a:spcBef>
                <a:spcPts val="0"/>
              </a:spcBef>
              <a:spcAft>
                <a:spcPts val="0"/>
              </a:spcAft>
            </a:pPr>
            <a:r>
              <a:rPr lang="en-US" sz="1800" b="0" i="0" u="none" strike="noStrike" dirty="0">
                <a:solidFill>
                  <a:srgbClr val="000000"/>
                </a:solidFill>
                <a:effectLst/>
                <a:latin typeface="Arial" panose="020B0604020202020204" pitchFamily="34" charset="0"/>
              </a:rPr>
              <a:t>together with me today is Mirek who is long-term expert in energy project financing and will be my support today during the presentation.</a:t>
            </a:r>
            <a:endParaRPr lang="en-US" b="0" dirty="0">
              <a:effectLst/>
            </a:endParaRPr>
          </a:p>
          <a:p>
            <a:pPr rtl="0">
              <a:spcBef>
                <a:spcPts val="0"/>
              </a:spcBef>
              <a:spcAft>
                <a:spcPts val="0"/>
              </a:spcAft>
            </a:pPr>
            <a:r>
              <a:rPr lang="en-US" sz="1800" b="0" i="0" u="none" strike="noStrike" dirty="0">
                <a:solidFill>
                  <a:srgbClr val="000000"/>
                </a:solidFill>
                <a:effectLst/>
                <a:latin typeface="Arial" panose="020B0604020202020204" pitchFamily="34" charset="0"/>
              </a:rPr>
              <a:t>What I will share with you today is based on the experience of my colleagues, who were able to properly take the opportunity and at the time of the biggest boom in the Czech Republic, which was about ten years ago, built the largest portfolio of well-working deals within the entire Czech market. Currently, more than 50% of BGS in the Czech Republic is funded by </a:t>
            </a:r>
            <a:r>
              <a:rPr lang="en-US" sz="1800" b="0" i="0" u="none" strike="noStrike" dirty="0" err="1">
                <a:solidFill>
                  <a:srgbClr val="000000"/>
                </a:solidFill>
                <a:effectLst/>
                <a:latin typeface="Arial" panose="020B0604020202020204" pitchFamily="34" charset="0"/>
              </a:rPr>
              <a:t>Ceska</a:t>
            </a:r>
            <a:r>
              <a:rPr lang="en-US" sz="1800" b="0" i="0" u="none" strike="noStrike" dirty="0">
                <a:solidFill>
                  <a:srgbClr val="000000"/>
                </a:solidFill>
                <a:effectLst/>
                <a:latin typeface="Arial" panose="020B0604020202020204" pitchFamily="34" charset="0"/>
              </a:rPr>
              <a:t> </a:t>
            </a:r>
            <a:r>
              <a:rPr lang="en-US" sz="1800" b="0" i="0" u="none" strike="noStrike" dirty="0" err="1">
                <a:solidFill>
                  <a:srgbClr val="000000"/>
                </a:solidFill>
                <a:effectLst/>
                <a:latin typeface="Arial" panose="020B0604020202020204" pitchFamily="34" charset="0"/>
              </a:rPr>
              <a:t>sporitelna</a:t>
            </a:r>
            <a:r>
              <a:rPr lang="en-US" sz="1800" b="0" i="0" u="none" strike="noStrike" dirty="0">
                <a:solidFill>
                  <a:srgbClr val="000000"/>
                </a:solidFill>
                <a:effectLst/>
                <a:latin typeface="Arial" panose="020B0604020202020204" pitchFamily="34" charset="0"/>
              </a:rPr>
              <a:t>.</a:t>
            </a:r>
            <a:endParaRPr lang="en-US" b="0" dirty="0">
              <a:effectLst/>
            </a:endParaRPr>
          </a:p>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1</a:t>
            </a:fld>
            <a:endParaRPr lang="cs-CZ"/>
          </a:p>
        </p:txBody>
      </p:sp>
    </p:spTree>
    <p:extLst>
      <p:ext uri="{BB962C8B-B14F-4D97-AF65-F5344CB8AC3E}">
        <p14:creationId xmlns:p14="http://schemas.microsoft.com/office/powerpoint/2010/main" val="465770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2</a:t>
            </a:fld>
            <a:endParaRPr lang="cs-CZ"/>
          </a:p>
        </p:txBody>
      </p:sp>
    </p:spTree>
    <p:extLst>
      <p:ext uri="{BB962C8B-B14F-4D97-AF65-F5344CB8AC3E}">
        <p14:creationId xmlns:p14="http://schemas.microsoft.com/office/powerpoint/2010/main" val="995143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3</a:t>
            </a:fld>
            <a:endParaRPr lang="cs-CZ"/>
          </a:p>
        </p:txBody>
      </p:sp>
    </p:spTree>
    <p:extLst>
      <p:ext uri="{BB962C8B-B14F-4D97-AF65-F5344CB8AC3E}">
        <p14:creationId xmlns:p14="http://schemas.microsoft.com/office/powerpoint/2010/main" val="244171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4</a:t>
            </a:fld>
            <a:endParaRPr lang="cs-CZ"/>
          </a:p>
        </p:txBody>
      </p:sp>
    </p:spTree>
    <p:extLst>
      <p:ext uri="{BB962C8B-B14F-4D97-AF65-F5344CB8AC3E}">
        <p14:creationId xmlns:p14="http://schemas.microsoft.com/office/powerpoint/2010/main" val="3535683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5</a:t>
            </a:fld>
            <a:endParaRPr lang="cs-CZ"/>
          </a:p>
        </p:txBody>
      </p:sp>
    </p:spTree>
    <p:extLst>
      <p:ext uri="{BB962C8B-B14F-4D97-AF65-F5344CB8AC3E}">
        <p14:creationId xmlns:p14="http://schemas.microsoft.com/office/powerpoint/2010/main" val="1492984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6</a:t>
            </a:fld>
            <a:endParaRPr lang="cs-CZ"/>
          </a:p>
        </p:txBody>
      </p:sp>
    </p:spTree>
    <p:extLst>
      <p:ext uri="{BB962C8B-B14F-4D97-AF65-F5344CB8AC3E}">
        <p14:creationId xmlns:p14="http://schemas.microsoft.com/office/powerpoint/2010/main" val="79615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422275" y="1241425"/>
            <a:ext cx="5953125" cy="3349625"/>
          </a:xfrm>
        </p:spPr>
      </p:sp>
      <p:sp>
        <p:nvSpPr>
          <p:cNvPr id="3" name="Zástupný symbol pro poznámky 2"/>
          <p:cNvSpPr>
            <a:spLocks noGrp="1"/>
          </p:cNvSpPr>
          <p:nvPr>
            <p:ph type="body" idx="1"/>
          </p:nvPr>
        </p:nvSpPr>
        <p:spPr/>
        <p:txBody>
          <a:bodyPr/>
          <a:lstStyle/>
          <a:p>
            <a:br>
              <a:rPr lang="en-US" dirty="0"/>
            </a:br>
            <a:endParaRPr lang="cs-CZ" dirty="0"/>
          </a:p>
        </p:txBody>
      </p:sp>
      <p:sp>
        <p:nvSpPr>
          <p:cNvPr id="4" name="Zástupný symbol pro číslo snímku 3"/>
          <p:cNvSpPr>
            <a:spLocks noGrp="1"/>
          </p:cNvSpPr>
          <p:nvPr>
            <p:ph type="sldNum" sz="quarter" idx="5"/>
          </p:nvPr>
        </p:nvSpPr>
        <p:spPr/>
        <p:txBody>
          <a:bodyPr/>
          <a:lstStyle/>
          <a:p>
            <a:fld id="{899D4978-D886-0847-BAE6-E5278C769857}" type="slidenum">
              <a:rPr lang="cs-CZ" smtClean="0"/>
              <a:t>7</a:t>
            </a:fld>
            <a:endParaRPr lang="cs-CZ"/>
          </a:p>
        </p:txBody>
      </p:sp>
    </p:spTree>
    <p:extLst>
      <p:ext uri="{BB962C8B-B14F-4D97-AF65-F5344CB8AC3E}">
        <p14:creationId xmlns:p14="http://schemas.microsoft.com/office/powerpoint/2010/main" val="13265027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pic>
        <p:nvPicPr>
          <p:cNvPr id="6" name="Grafik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0"/>
            <a:ext cx="12189047" cy="6858000"/>
          </a:xfrm>
          <a:prstGeom prst="rect">
            <a:avLst/>
          </a:prstGeom>
        </p:spPr>
      </p:pic>
      <p:sp>
        <p:nvSpPr>
          <p:cNvPr id="7" name="Rechteck 12"/>
          <p:cNvSpPr/>
          <p:nvPr userDrawn="1"/>
        </p:nvSpPr>
        <p:spPr>
          <a:xfrm>
            <a:off x="2" y="5598000"/>
            <a:ext cx="12189047" cy="1260000"/>
          </a:xfrm>
          <a:prstGeom prst="rect">
            <a:avLst/>
          </a:prstGeom>
          <a:solidFill>
            <a:srgbClr val="BCE4F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1800" dirty="0"/>
          </a:p>
        </p:txBody>
      </p:sp>
      <p:sp>
        <p:nvSpPr>
          <p:cNvPr id="11" name="Zástupný symbol pro datum 10"/>
          <p:cNvSpPr>
            <a:spLocks noGrp="1"/>
          </p:cNvSpPr>
          <p:nvPr>
            <p:ph type="dt" sz="half" idx="10"/>
          </p:nvPr>
        </p:nvSpPr>
        <p:spPr/>
        <p:txBody>
          <a:bodyPr/>
          <a:lstStyle/>
          <a:p>
            <a:fld id="{D0C3CE4E-2BC2-0D49-A43E-988C3FE0698C}" type="datetime4">
              <a:rPr lang="cs-CZ" smtClean="0"/>
              <a:t>14. listopadu 2022</a:t>
            </a:fld>
            <a:endParaRPr lang="de-AT" dirty="0"/>
          </a:p>
        </p:txBody>
      </p:sp>
      <p:sp>
        <p:nvSpPr>
          <p:cNvPr id="12" name="Zástupný symbol pro číslo snímku 11"/>
          <p:cNvSpPr>
            <a:spLocks noGrp="1"/>
          </p:cNvSpPr>
          <p:nvPr>
            <p:ph type="sldNum" sz="quarter" idx="11"/>
          </p:nvPr>
        </p:nvSpPr>
        <p:spPr/>
        <p:txBody>
          <a:bodyPr/>
          <a:lstStyle/>
          <a:p>
            <a:r>
              <a:rPr lang="de-DE" dirty="0" err="1"/>
              <a:t>Strana</a:t>
            </a:r>
            <a:r>
              <a:rPr lang="de-DE" dirty="0"/>
              <a:t> </a:t>
            </a:r>
            <a:fld id="{26E76F1F-475F-482A-A2C6-CD2E081FF2E5}" type="slidenum">
              <a:rPr lang="de-DE" smtClean="0"/>
              <a:t>‹#›</a:t>
            </a:fld>
            <a:endParaRPr lang="de-AT" dirty="0"/>
          </a:p>
        </p:txBody>
      </p:sp>
      <p:sp>
        <p:nvSpPr>
          <p:cNvPr id="15" name="Textplatzhalter 9">
            <a:extLst>
              <a:ext uri="{FF2B5EF4-FFF2-40B4-BE49-F238E27FC236}">
                <a16:creationId xmlns:a16="http://schemas.microsoft.com/office/drawing/2014/main" id="{54FFD316-4A29-D94D-BF76-F6AE35B58AF8}"/>
              </a:ext>
            </a:extLst>
          </p:cNvPr>
          <p:cNvSpPr txBox="1">
            <a:spLocks/>
          </p:cNvSpPr>
          <p:nvPr userDrawn="1"/>
        </p:nvSpPr>
        <p:spPr>
          <a:xfrm>
            <a:off x="531463" y="252007"/>
            <a:ext cx="11037279" cy="214725"/>
          </a:xfrm>
          <a:prstGeom prst="rect">
            <a:avLst/>
          </a:prstGeom>
        </p:spPr>
        <p:txBody>
          <a:bodyPr lIns="0" tIns="0" rIns="0" bIns="0">
            <a:noAutofit/>
          </a:bodyPr>
          <a:lstStyle>
            <a:lvl1pPr marL="0" indent="0" algn="l" defTabSz="914400" rtl="0" eaLnBrk="1" latinLnBrk="0" hangingPunct="1">
              <a:lnSpc>
                <a:spcPct val="90000"/>
              </a:lnSpc>
              <a:spcBef>
                <a:spcPts val="1000"/>
              </a:spcBef>
              <a:buFont typeface="Arial" charset="0"/>
              <a:buNone/>
              <a:tabLst/>
              <a:defRPr sz="1000" kern="1200" baseline="0">
                <a:solidFill>
                  <a:schemeClr val="bg1"/>
                </a:solidFill>
                <a:latin typeface="Arial" charset="0"/>
                <a:ea typeface="Arial" charset="0"/>
                <a:cs typeface="Arial" charset="0"/>
              </a:defRPr>
            </a:lvl1pPr>
            <a:lvl2pPr marL="0" marR="0" indent="0" algn="l" defTabSz="914400" rtl="0" eaLnBrk="1" fontAlgn="auto" latinLnBrk="0" hangingPunct="1">
              <a:lnSpc>
                <a:spcPct val="90000"/>
              </a:lnSpc>
              <a:spcBef>
                <a:spcPts val="500"/>
              </a:spcBef>
              <a:spcAft>
                <a:spcPts val="0"/>
              </a:spcAft>
              <a:buClrTx/>
              <a:buSzTx/>
              <a:buFont typeface="Arial" charset="0"/>
              <a:buNone/>
              <a:tabLst/>
              <a:defRPr lang="cs-CZ" sz="900" kern="1200" baseline="0" noProof="0" dirty="0" smtClean="0">
                <a:solidFill>
                  <a:schemeClr val="tx1"/>
                </a:solidFill>
                <a:latin typeface="Arial" charset="0"/>
                <a:ea typeface="Arial" charset="0"/>
                <a:cs typeface="Arial" charset="0"/>
              </a:defRPr>
            </a:lvl2pPr>
            <a:lvl3pPr marL="0" indent="0" algn="l" defTabSz="914400" rtl="0" eaLnBrk="1" latinLnBrk="0" hangingPunct="1">
              <a:lnSpc>
                <a:spcPct val="90000"/>
              </a:lnSpc>
              <a:spcBef>
                <a:spcPts val="500"/>
              </a:spcBef>
              <a:buFont typeface="Arial" charset="0"/>
              <a:buNone/>
              <a:tabLst/>
              <a:defRPr sz="1800" kern="1200">
                <a:solidFill>
                  <a:schemeClr val="tx1"/>
                </a:solidFill>
                <a:latin typeface="Arial" charset="0"/>
                <a:ea typeface="Arial" charset="0"/>
                <a:cs typeface="Arial" charset="0"/>
              </a:defRPr>
            </a:lvl3pPr>
            <a:lvl4pPr marL="0" indent="0" algn="l" defTabSz="914400" rtl="0" eaLnBrk="1" latinLnBrk="0" hangingPunct="1">
              <a:lnSpc>
                <a:spcPct val="90000"/>
              </a:lnSpc>
              <a:spcBef>
                <a:spcPts val="500"/>
              </a:spcBef>
              <a:buFont typeface="Arial" charset="0"/>
              <a:buNone/>
              <a:tabLst/>
              <a:defRPr sz="1600" kern="1200">
                <a:solidFill>
                  <a:schemeClr val="tx1"/>
                </a:solidFill>
                <a:latin typeface="Arial" charset="0"/>
                <a:ea typeface="Arial" charset="0"/>
                <a:cs typeface="Arial" charset="0"/>
              </a:defRPr>
            </a:lvl4pPr>
            <a:lvl5pPr marL="0" indent="0" algn="l" defTabSz="914400" rtl="0" eaLnBrk="1" latinLnBrk="0" hangingPunct="1">
              <a:lnSpc>
                <a:spcPct val="90000"/>
              </a:lnSpc>
              <a:spcBef>
                <a:spcPts val="500"/>
              </a:spcBef>
              <a:buFont typeface="Arial" charset="0"/>
              <a:buNone/>
              <a:tabLst/>
              <a:defRPr sz="9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1000" dirty="0">
                <a:solidFill>
                  <a:srgbClr val="00497B"/>
                </a:solidFill>
              </a:rPr>
              <a:t>Česká spořitelna je členem Erste Group</a:t>
            </a:r>
          </a:p>
        </p:txBody>
      </p:sp>
      <p:pic>
        <p:nvPicPr>
          <p:cNvPr id="9" name="Obrázek 8">
            <a:extLst>
              <a:ext uri="{FF2B5EF4-FFF2-40B4-BE49-F238E27FC236}">
                <a16:creationId xmlns:a16="http://schemas.microsoft.com/office/drawing/2014/main" id="{7277DDA0-DC6B-5A41-B622-93703CAC728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1692" y="6192000"/>
            <a:ext cx="2370875" cy="429768"/>
          </a:xfrm>
          <a:prstGeom prst="rect">
            <a:avLst/>
          </a:prstGeom>
        </p:spPr>
      </p:pic>
    </p:spTree>
    <p:extLst>
      <p:ext uri="{BB962C8B-B14F-4D97-AF65-F5344CB8AC3E}">
        <p14:creationId xmlns:p14="http://schemas.microsoft.com/office/powerpoint/2010/main" val="1725424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Vlastní rozložení">
    <p:spTree>
      <p:nvGrpSpPr>
        <p:cNvPr id="1" name=""/>
        <p:cNvGrpSpPr/>
        <p:nvPr/>
      </p:nvGrpSpPr>
      <p:grpSpPr>
        <a:xfrm>
          <a:off x="0" y="0"/>
          <a:ext cx="0" cy="0"/>
          <a:chOff x="0" y="0"/>
          <a:chExt cx="0" cy="0"/>
        </a:xfrm>
      </p:grpSpPr>
      <p:sp>
        <p:nvSpPr>
          <p:cNvPr id="11" name="Zástupný symbol pro datum 10"/>
          <p:cNvSpPr>
            <a:spLocks noGrp="1"/>
          </p:cNvSpPr>
          <p:nvPr>
            <p:ph type="dt" sz="half" idx="10"/>
          </p:nvPr>
        </p:nvSpPr>
        <p:spPr/>
        <p:txBody>
          <a:bodyPr/>
          <a:lstStyle/>
          <a:p>
            <a:fld id="{D0C3CE4E-2BC2-0D49-A43E-988C3FE0698C}" type="datetime4">
              <a:rPr lang="cs-CZ" smtClean="0"/>
              <a:t>14. listopadu 2022</a:t>
            </a:fld>
            <a:endParaRPr lang="de-AT" dirty="0"/>
          </a:p>
        </p:txBody>
      </p:sp>
      <p:sp>
        <p:nvSpPr>
          <p:cNvPr id="12" name="Zástupný symbol pro číslo snímku 11"/>
          <p:cNvSpPr>
            <a:spLocks noGrp="1"/>
          </p:cNvSpPr>
          <p:nvPr>
            <p:ph type="sldNum" sz="quarter" idx="11"/>
          </p:nvPr>
        </p:nvSpPr>
        <p:spPr/>
        <p:txBody>
          <a:bodyPr/>
          <a:lstStyle/>
          <a:p>
            <a:r>
              <a:rPr lang="de-DE" dirty="0" err="1"/>
              <a:t>Strana</a:t>
            </a:r>
            <a:r>
              <a:rPr lang="de-DE" dirty="0"/>
              <a:t> </a:t>
            </a:r>
            <a:fld id="{26E76F1F-475F-482A-A2C6-CD2E081FF2E5}" type="slidenum">
              <a:rPr lang="de-DE" smtClean="0"/>
              <a:t>‹#›</a:t>
            </a:fld>
            <a:endParaRPr lang="de-AT" dirty="0"/>
          </a:p>
        </p:txBody>
      </p:sp>
      <p:sp>
        <p:nvSpPr>
          <p:cNvPr id="4" name="Zástupný nadpis 1">
            <a:extLst>
              <a:ext uri="{FF2B5EF4-FFF2-40B4-BE49-F238E27FC236}">
                <a16:creationId xmlns:a16="http://schemas.microsoft.com/office/drawing/2014/main" id="{310B5571-0FFB-CA49-AB97-946B4EEB5B91}"/>
              </a:ext>
            </a:extLst>
          </p:cNvPr>
          <p:cNvSpPr>
            <a:spLocks noGrp="1"/>
          </p:cNvSpPr>
          <p:nvPr>
            <p:ph type="title"/>
          </p:nvPr>
        </p:nvSpPr>
        <p:spPr>
          <a:xfrm>
            <a:off x="531694" y="252000"/>
            <a:ext cx="11037047" cy="1728000"/>
          </a:xfrm>
          <a:prstGeom prst="rect">
            <a:avLst/>
          </a:prstGeom>
        </p:spPr>
        <p:txBody>
          <a:bodyPr vert="horz" lIns="0" tIns="0" rIns="0" bIns="0" rtlCol="0" anchor="ctr">
            <a:normAutofit/>
          </a:bodyPr>
          <a:lstStyle/>
          <a:p>
            <a:r>
              <a:rPr lang="cs-CZ"/>
              <a:t>Kliknutím lze upravit styl.</a:t>
            </a:r>
            <a:endParaRPr lang="cs-CZ" dirty="0"/>
          </a:p>
        </p:txBody>
      </p:sp>
      <p:sp>
        <p:nvSpPr>
          <p:cNvPr id="2" name="TextovéPole 1">
            <a:extLst>
              <a:ext uri="{FF2B5EF4-FFF2-40B4-BE49-F238E27FC236}">
                <a16:creationId xmlns:a16="http://schemas.microsoft.com/office/drawing/2014/main" id="{EAF587B9-4825-104C-8485-925136C6AEC7}"/>
              </a:ext>
            </a:extLst>
          </p:cNvPr>
          <p:cNvSpPr txBox="1"/>
          <p:nvPr userDrawn="1"/>
        </p:nvSpPr>
        <p:spPr>
          <a:xfrm>
            <a:off x="3263705" y="2123440"/>
            <a:ext cx="0" cy="0"/>
          </a:xfrm>
          <a:prstGeom prst="rect">
            <a:avLst/>
          </a:prstGeom>
        </p:spPr>
        <p:txBody>
          <a:bodyPr vert="horz" wrap="none" lIns="0" tIns="0" rIns="0" bIns="0" rtlCol="0" anchor="ctr" anchorCtr="0">
            <a:noAutofit/>
          </a:bodyPr>
          <a:lstStyle/>
          <a:p>
            <a:pPr algn="l"/>
            <a:endParaRPr lang="cs-CZ" sz="1800" dirty="0"/>
          </a:p>
        </p:txBody>
      </p:sp>
      <p:sp>
        <p:nvSpPr>
          <p:cNvPr id="3" name="TextovéPole 2">
            <a:extLst>
              <a:ext uri="{FF2B5EF4-FFF2-40B4-BE49-F238E27FC236}">
                <a16:creationId xmlns:a16="http://schemas.microsoft.com/office/drawing/2014/main" id="{D7FBC9AA-8136-FF45-A2F8-13051ED46BC0}"/>
              </a:ext>
            </a:extLst>
          </p:cNvPr>
          <p:cNvSpPr txBox="1"/>
          <p:nvPr userDrawn="1"/>
        </p:nvSpPr>
        <p:spPr>
          <a:xfrm>
            <a:off x="1037883" y="2092960"/>
            <a:ext cx="0" cy="0"/>
          </a:xfrm>
          <a:prstGeom prst="rect">
            <a:avLst/>
          </a:prstGeom>
        </p:spPr>
        <p:txBody>
          <a:bodyPr vert="horz" wrap="none" lIns="0" tIns="0" rIns="0" bIns="0" rtlCol="0" anchor="ctr" anchorCtr="0">
            <a:noAutofit/>
          </a:bodyPr>
          <a:lstStyle/>
          <a:p>
            <a:pPr algn="l"/>
            <a:endParaRPr lang="cs-CZ" sz="1800" dirty="0"/>
          </a:p>
        </p:txBody>
      </p:sp>
      <p:sp>
        <p:nvSpPr>
          <p:cNvPr id="6" name="Zástupný text 5">
            <a:extLst>
              <a:ext uri="{FF2B5EF4-FFF2-40B4-BE49-F238E27FC236}">
                <a16:creationId xmlns:a16="http://schemas.microsoft.com/office/drawing/2014/main" id="{A79041DF-A64C-A34C-B027-D508E96F102F}"/>
              </a:ext>
            </a:extLst>
          </p:cNvPr>
          <p:cNvSpPr>
            <a:spLocks noGrp="1"/>
          </p:cNvSpPr>
          <p:nvPr>
            <p:ph type="body" sz="quarter" idx="12" hasCustomPrompt="1"/>
          </p:nvPr>
        </p:nvSpPr>
        <p:spPr>
          <a:xfrm>
            <a:off x="531447" y="1980000"/>
            <a:ext cx="11037047" cy="3456000"/>
          </a:xfrm>
          <a:prstGeom prst="rect">
            <a:avLst/>
          </a:prstGeom>
        </p:spPr>
        <p:txBody>
          <a:bodyPr lIns="0" tIns="0" rIns="0" bIns="0"/>
          <a:lstStyle>
            <a:lvl1pPr>
              <a:lnSpc>
                <a:spcPct val="100000"/>
              </a:lnSpc>
              <a:spcBef>
                <a:spcPts val="0"/>
              </a:spcBef>
              <a:defRPr sz="2000">
                <a:solidFill>
                  <a:schemeClr val="tx1"/>
                </a:solidFill>
              </a:defRPr>
            </a:lvl1pPr>
          </a:lstStyle>
          <a:p>
            <a:pPr lvl="0"/>
            <a:r>
              <a:rPr lang="cs-CZ" dirty="0"/>
              <a:t>Text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5" name="Gerade Verbindung 9"/>
          <p:cNvCxnSpPr/>
          <p:nvPr userDrawn="1"/>
        </p:nvCxnSpPr>
        <p:spPr>
          <a:xfrm>
            <a:off x="531690" y="5994000"/>
            <a:ext cx="11059074" cy="0"/>
          </a:xfrm>
          <a:prstGeom prst="line">
            <a:avLst/>
          </a:prstGeom>
          <a:ln w="12700">
            <a:solidFill>
              <a:srgbClr val="00497B"/>
            </a:solidFill>
          </a:ln>
        </p:spPr>
        <p:style>
          <a:lnRef idx="1">
            <a:schemeClr val="accent1"/>
          </a:lnRef>
          <a:fillRef idx="0">
            <a:schemeClr val="accent1"/>
          </a:fillRef>
          <a:effectRef idx="0">
            <a:schemeClr val="accent1"/>
          </a:effectRef>
          <a:fontRef idx="minor">
            <a:schemeClr val="tx1"/>
          </a:fontRef>
        </p:style>
      </p:cxnSp>
      <p:sp>
        <p:nvSpPr>
          <p:cNvPr id="36" name="Datumsplatzhalter 3"/>
          <p:cNvSpPr>
            <a:spLocks noGrp="1"/>
          </p:cNvSpPr>
          <p:nvPr>
            <p:ph type="dt" sz="half" idx="2"/>
          </p:nvPr>
        </p:nvSpPr>
        <p:spPr>
          <a:xfrm>
            <a:off x="9159232" y="6192000"/>
            <a:ext cx="1417847" cy="270000"/>
          </a:xfrm>
          <a:prstGeom prst="rect">
            <a:avLst/>
          </a:prstGeom>
        </p:spPr>
        <p:txBody>
          <a:bodyPr vert="horz" lIns="0" tIns="0" rIns="0" bIns="0" rtlCol="0" anchor="b" anchorCtr="0">
            <a:noAutofit/>
          </a:bodyPr>
          <a:lstStyle>
            <a:lvl1pPr algn="r">
              <a:defRPr sz="1000">
                <a:solidFill>
                  <a:schemeClr val="tx1"/>
                </a:solidFill>
                <a:latin typeface="Arial" pitchFamily="34" charset="0"/>
                <a:cs typeface="Arial" pitchFamily="34" charset="0"/>
              </a:defRPr>
            </a:lvl1pPr>
          </a:lstStyle>
          <a:p>
            <a:fld id="{B75D3CDC-3770-C74C-9B65-A7DACECC8A3A}" type="datetime4">
              <a:rPr lang="cs-CZ" noProof="0" smtClean="0"/>
              <a:t>14. listopadu 2022</a:t>
            </a:fld>
            <a:endParaRPr lang="cs-CZ" noProof="0" dirty="0"/>
          </a:p>
        </p:txBody>
      </p:sp>
      <p:sp>
        <p:nvSpPr>
          <p:cNvPr id="37" name="Foliennummernplatzhalter 5"/>
          <p:cNvSpPr>
            <a:spLocks noGrp="1"/>
          </p:cNvSpPr>
          <p:nvPr>
            <p:ph type="sldNum" sz="quarter" idx="4"/>
          </p:nvPr>
        </p:nvSpPr>
        <p:spPr>
          <a:xfrm>
            <a:off x="10808679" y="6192000"/>
            <a:ext cx="760063" cy="270000"/>
          </a:xfrm>
          <a:prstGeom prst="rect">
            <a:avLst/>
          </a:prstGeom>
        </p:spPr>
        <p:txBody>
          <a:bodyPr vert="horz" lIns="0" tIns="0" rIns="0" bIns="0" rtlCol="0" anchor="b" anchorCtr="0">
            <a:noAutofit/>
          </a:bodyPr>
          <a:lstStyle>
            <a:lvl1pPr algn="r">
              <a:defRPr sz="1000">
                <a:solidFill>
                  <a:schemeClr val="tx1"/>
                </a:solidFill>
                <a:latin typeface="Arial" pitchFamily="34" charset="0"/>
                <a:cs typeface="Arial" pitchFamily="34" charset="0"/>
              </a:defRPr>
            </a:lvl1pPr>
          </a:lstStyle>
          <a:p>
            <a:r>
              <a:rPr lang="cs-CZ" noProof="0" dirty="0"/>
              <a:t>Strana </a:t>
            </a:r>
            <a:fld id="{26E76F1F-475F-482A-A2C6-CD2E081FF2E5}" type="slidenum">
              <a:rPr lang="cs-CZ" noProof="0" smtClean="0"/>
              <a:pPr/>
              <a:t>‹#›</a:t>
            </a:fld>
            <a:endParaRPr lang="cs-CZ" noProof="0" dirty="0"/>
          </a:p>
        </p:txBody>
      </p:sp>
      <p:pic>
        <p:nvPicPr>
          <p:cNvPr id="6" name="Obrázek 5">
            <a:extLst>
              <a:ext uri="{FF2B5EF4-FFF2-40B4-BE49-F238E27FC236}">
                <a16:creationId xmlns:a16="http://schemas.microsoft.com/office/drawing/2014/main" id="{E5BA6808-EC00-AF4D-B584-EF4CABC3A71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31692" y="6192000"/>
            <a:ext cx="2370875" cy="429768"/>
          </a:xfrm>
          <a:prstGeom prst="rect">
            <a:avLst/>
          </a:prstGeom>
        </p:spPr>
      </p:pic>
    </p:spTree>
    <p:extLst>
      <p:ext uri="{BB962C8B-B14F-4D97-AF65-F5344CB8AC3E}">
        <p14:creationId xmlns:p14="http://schemas.microsoft.com/office/powerpoint/2010/main" val="82370715"/>
      </p:ext>
    </p:extLst>
  </p:cSld>
  <p:clrMap bg1="lt1" tx1="dk1" bg2="lt2" tx2="dk2" accent1="accent1" accent2="accent2" accent3="accent3" accent4="accent4" accent5="accent5" accent6="accent6" hlink="hlink" folHlink="folHlink"/>
  <p:sldLayoutIdLst>
    <p:sldLayoutId id="2147483663" r:id="rId1"/>
    <p:sldLayoutId id="2147483665" r:id="rId2"/>
  </p:sldLayoutIdLst>
  <p:hf hdr="0"/>
  <p:txStyles>
    <p:titleStyle>
      <a:lvl1pPr algn="l" defTabSz="914400" rtl="0" eaLnBrk="1" latinLnBrk="0" hangingPunct="1">
        <a:lnSpc>
          <a:spcPct val="90000"/>
        </a:lnSpc>
        <a:spcBef>
          <a:spcPct val="0"/>
        </a:spcBef>
        <a:buNone/>
        <a:defRPr sz="3200" b="1" kern="1200" baseline="0">
          <a:solidFill>
            <a:srgbClr val="00497B"/>
          </a:solidFill>
          <a:latin typeface="Arial" charset="0"/>
          <a:ea typeface="Arial" charset="0"/>
          <a:cs typeface="Arial" charset="0"/>
        </a:defRPr>
      </a:lvl1pPr>
    </p:titleStyle>
    <p:bodyStyle>
      <a:lvl1pPr marL="0" indent="0" algn="l" defTabSz="914400" rtl="0" eaLnBrk="1" latinLnBrk="0" hangingPunct="1">
        <a:lnSpc>
          <a:spcPct val="90000"/>
        </a:lnSpc>
        <a:spcBef>
          <a:spcPts val="1000"/>
        </a:spcBef>
        <a:buFont typeface="Arial" charset="0"/>
        <a:buNone/>
        <a:tabLst/>
        <a:defRPr sz="2400" kern="1200">
          <a:solidFill>
            <a:srgbClr val="00497B"/>
          </a:solidFill>
          <a:latin typeface="Arial" charset="0"/>
          <a:ea typeface="Arial" charset="0"/>
          <a:cs typeface="Arial" charset="0"/>
        </a:defRPr>
      </a:lvl1pPr>
      <a:lvl2pPr marL="0" marR="0" indent="0" algn="l" defTabSz="914400" rtl="0" eaLnBrk="1" fontAlgn="auto" latinLnBrk="0" hangingPunct="1">
        <a:lnSpc>
          <a:spcPct val="90000"/>
        </a:lnSpc>
        <a:spcBef>
          <a:spcPts val="500"/>
        </a:spcBef>
        <a:spcAft>
          <a:spcPts val="0"/>
        </a:spcAft>
        <a:buClrTx/>
        <a:buSzTx/>
        <a:buFont typeface="Arial" charset="0"/>
        <a:buNone/>
        <a:tabLst/>
        <a:defRPr lang="cs-CZ" sz="900" kern="1200" baseline="0" noProof="0" dirty="0" smtClean="0">
          <a:solidFill>
            <a:schemeClr val="tx1"/>
          </a:solidFill>
          <a:latin typeface="Arial" charset="0"/>
          <a:ea typeface="Arial" charset="0"/>
          <a:cs typeface="Arial" charset="0"/>
        </a:defRPr>
      </a:lvl2pPr>
      <a:lvl3pPr marL="0" indent="0" algn="l" defTabSz="914400" rtl="0" eaLnBrk="1" latinLnBrk="0" hangingPunct="1">
        <a:lnSpc>
          <a:spcPct val="90000"/>
        </a:lnSpc>
        <a:spcBef>
          <a:spcPts val="500"/>
        </a:spcBef>
        <a:buFont typeface="Arial" charset="0"/>
        <a:buNone/>
        <a:tabLst/>
        <a:defRPr sz="1800" kern="1200">
          <a:solidFill>
            <a:schemeClr val="tx1"/>
          </a:solidFill>
          <a:latin typeface="Arial" charset="0"/>
          <a:ea typeface="Arial" charset="0"/>
          <a:cs typeface="Arial" charset="0"/>
        </a:defRPr>
      </a:lvl3pPr>
      <a:lvl4pPr marL="0" indent="0" algn="l" defTabSz="914400" rtl="0" eaLnBrk="1" latinLnBrk="0" hangingPunct="1">
        <a:lnSpc>
          <a:spcPct val="90000"/>
        </a:lnSpc>
        <a:spcBef>
          <a:spcPts val="500"/>
        </a:spcBef>
        <a:buFont typeface="Arial" charset="0"/>
        <a:buNone/>
        <a:tabLst/>
        <a:defRPr sz="1600" kern="1200">
          <a:solidFill>
            <a:schemeClr val="tx1"/>
          </a:solidFill>
          <a:latin typeface="Arial" charset="0"/>
          <a:ea typeface="Arial" charset="0"/>
          <a:cs typeface="Arial" charset="0"/>
        </a:defRPr>
      </a:lvl4pPr>
      <a:lvl5pPr marL="0" indent="0" algn="l" defTabSz="914400" rtl="0" eaLnBrk="1" latinLnBrk="0" hangingPunct="1">
        <a:lnSpc>
          <a:spcPct val="90000"/>
        </a:lnSpc>
        <a:spcBef>
          <a:spcPts val="500"/>
        </a:spcBef>
        <a:buFont typeface="Arial" charset="0"/>
        <a:buNone/>
        <a:tabLst/>
        <a:defRPr sz="9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csas.cz/researc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p:cNvSpPr txBox="1">
            <a:spLocks/>
          </p:cNvSpPr>
          <p:nvPr/>
        </p:nvSpPr>
        <p:spPr>
          <a:xfrm>
            <a:off x="1575000" y="1079999"/>
            <a:ext cx="8967600" cy="1800000"/>
          </a:xfrm>
          <a:prstGeom prst="rect">
            <a:avLst/>
          </a:prstGeom>
        </p:spPr>
        <p:txBody>
          <a:bodyPr lIns="0" tIns="0" rIns="0" bIns="0" anchor="ctr" anchorCtr="0">
            <a:noAutofit/>
          </a:bodyPr>
          <a:lstStyle>
            <a:lvl1pPr algn="l" defTabSz="914400" rtl="0" eaLnBrk="1" latinLnBrk="0" hangingPunct="1">
              <a:lnSpc>
                <a:spcPct val="90000"/>
              </a:lnSpc>
              <a:spcBef>
                <a:spcPct val="0"/>
              </a:spcBef>
              <a:buNone/>
              <a:defRPr sz="3600" b="1" kern="1200" baseline="0">
                <a:solidFill>
                  <a:schemeClr val="bg1"/>
                </a:solidFill>
                <a:latin typeface="Arial" charset="0"/>
                <a:ea typeface="Arial" charset="0"/>
                <a:cs typeface="Arial" charset="0"/>
              </a:defRPr>
            </a:lvl1pPr>
          </a:lstStyle>
          <a:p>
            <a:pPr>
              <a:lnSpc>
                <a:spcPct val="100000"/>
              </a:lnSpc>
            </a:pPr>
            <a:r>
              <a:rPr lang="en-US" dirty="0" err="1">
                <a:solidFill>
                  <a:srgbClr val="00497B"/>
                </a:solidFill>
              </a:rPr>
              <a:t>Biomasa</a:t>
            </a:r>
            <a:r>
              <a:rPr lang="en-US" dirty="0">
                <a:solidFill>
                  <a:srgbClr val="00497B"/>
                </a:solidFill>
              </a:rPr>
              <a:t>, </a:t>
            </a:r>
            <a:r>
              <a:rPr lang="en-US" dirty="0" err="1">
                <a:solidFill>
                  <a:srgbClr val="00497B"/>
                </a:solidFill>
              </a:rPr>
              <a:t>Bioplyn</a:t>
            </a:r>
            <a:r>
              <a:rPr lang="en-US" dirty="0">
                <a:solidFill>
                  <a:srgbClr val="00497B"/>
                </a:solidFill>
              </a:rPr>
              <a:t> a </a:t>
            </a:r>
            <a:r>
              <a:rPr lang="en-US" dirty="0" err="1">
                <a:solidFill>
                  <a:srgbClr val="00497B"/>
                </a:solidFill>
              </a:rPr>
              <a:t>Energetika</a:t>
            </a:r>
            <a:r>
              <a:rPr lang="en-US" dirty="0">
                <a:solidFill>
                  <a:srgbClr val="00497B"/>
                </a:solidFill>
              </a:rPr>
              <a:t> 2022</a:t>
            </a:r>
            <a:r>
              <a:rPr lang="cs-CZ" dirty="0">
                <a:solidFill>
                  <a:srgbClr val="00497B"/>
                </a:solidFill>
              </a:rPr>
              <a:t> </a:t>
            </a:r>
            <a:endParaRPr lang="en-US" dirty="0">
              <a:solidFill>
                <a:srgbClr val="00497B"/>
              </a:solidFill>
            </a:endParaRPr>
          </a:p>
        </p:txBody>
      </p:sp>
      <p:sp>
        <p:nvSpPr>
          <p:cNvPr id="8" name="Untertitel 2"/>
          <p:cNvSpPr txBox="1">
            <a:spLocks/>
          </p:cNvSpPr>
          <p:nvPr/>
        </p:nvSpPr>
        <p:spPr>
          <a:xfrm>
            <a:off x="1575000" y="2880000"/>
            <a:ext cx="8967600" cy="1629120"/>
          </a:xfrm>
          <a:prstGeom prst="rect">
            <a:avLst/>
          </a:prstGeom>
        </p:spPr>
        <p:txBody>
          <a:bodyPr lIns="0" tIns="0" rIns="0" bIns="0">
            <a:noAutofit/>
          </a:bodyPr>
          <a:lstStyle>
            <a:lvl1pPr marL="0" indent="0" algn="l" defTabSz="914400" rtl="0" eaLnBrk="1" latinLnBrk="0" hangingPunct="1">
              <a:lnSpc>
                <a:spcPct val="90000"/>
              </a:lnSpc>
              <a:spcBef>
                <a:spcPts val="1000"/>
              </a:spcBef>
              <a:buFont typeface="Arial" charset="0"/>
              <a:buNone/>
              <a:tabLst/>
              <a:defRPr sz="2400" kern="1200">
                <a:solidFill>
                  <a:schemeClr val="bg1"/>
                </a:solidFill>
                <a:latin typeface="Arial" charset="0"/>
                <a:ea typeface="Arial" charset="0"/>
                <a:cs typeface="Arial" charset="0"/>
              </a:defRPr>
            </a:lvl1pPr>
            <a:lvl2pPr marL="457200" marR="0" indent="0" algn="ctr" defTabSz="914400" rtl="0" eaLnBrk="1" fontAlgn="auto" latinLnBrk="0" hangingPunct="1">
              <a:lnSpc>
                <a:spcPct val="90000"/>
              </a:lnSpc>
              <a:spcBef>
                <a:spcPts val="500"/>
              </a:spcBef>
              <a:spcAft>
                <a:spcPts val="0"/>
              </a:spcAft>
              <a:buClrTx/>
              <a:buSzTx/>
              <a:buFont typeface="Arial" charset="0"/>
              <a:buNone/>
              <a:tabLst/>
              <a:defRPr lang="cs-CZ" sz="900" kern="1200" baseline="0" noProof="0">
                <a:solidFill>
                  <a:schemeClr val="tx1">
                    <a:tint val="75000"/>
                  </a:schemeClr>
                </a:solidFill>
                <a:latin typeface="Arial" charset="0"/>
                <a:ea typeface="Arial" charset="0"/>
                <a:cs typeface="Arial" charset="0"/>
              </a:defRPr>
            </a:lvl2pPr>
            <a:lvl3pPr marL="914400" indent="0" algn="ctr" defTabSz="914400" rtl="0" eaLnBrk="1" latinLnBrk="0" hangingPunct="1">
              <a:lnSpc>
                <a:spcPct val="90000"/>
              </a:lnSpc>
              <a:spcBef>
                <a:spcPts val="500"/>
              </a:spcBef>
              <a:buFont typeface="Arial" charset="0"/>
              <a:buNone/>
              <a:tabLst/>
              <a:defRPr sz="1800" kern="1200">
                <a:solidFill>
                  <a:schemeClr val="tx1">
                    <a:tint val="75000"/>
                  </a:schemeClr>
                </a:solidFill>
                <a:latin typeface="Arial" charset="0"/>
                <a:ea typeface="Arial" charset="0"/>
                <a:cs typeface="Arial" charset="0"/>
              </a:defRPr>
            </a:lvl3pPr>
            <a:lvl4pPr marL="1371600" indent="0" algn="ctr" defTabSz="914400" rtl="0" eaLnBrk="1" latinLnBrk="0" hangingPunct="1">
              <a:lnSpc>
                <a:spcPct val="90000"/>
              </a:lnSpc>
              <a:spcBef>
                <a:spcPts val="500"/>
              </a:spcBef>
              <a:buFont typeface="Arial" charset="0"/>
              <a:buNone/>
              <a:tabLst/>
              <a:defRPr sz="1600" kern="1200">
                <a:solidFill>
                  <a:schemeClr val="tx1">
                    <a:tint val="75000"/>
                  </a:schemeClr>
                </a:solidFill>
                <a:latin typeface="Arial" charset="0"/>
                <a:ea typeface="Arial" charset="0"/>
                <a:cs typeface="Arial" charset="0"/>
              </a:defRPr>
            </a:lvl4pPr>
            <a:lvl5pPr marL="1828800" indent="0" algn="ctr" defTabSz="914400" rtl="0" eaLnBrk="1" latinLnBrk="0" hangingPunct="1">
              <a:lnSpc>
                <a:spcPct val="90000"/>
              </a:lnSpc>
              <a:spcBef>
                <a:spcPts val="500"/>
              </a:spcBef>
              <a:buFont typeface="Arial" charset="0"/>
              <a:buNone/>
              <a:tabLst/>
              <a:defRPr sz="900" kern="1200">
                <a:solidFill>
                  <a:schemeClr val="tx1">
                    <a:tint val="75000"/>
                  </a:schemeClr>
                </a:solidFill>
                <a:latin typeface="Arial" charset="0"/>
                <a:ea typeface="Arial" charset="0"/>
                <a:cs typeface="Arial" charset="0"/>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a:lnSpc>
                <a:spcPct val="100000"/>
              </a:lnSpc>
              <a:spcBef>
                <a:spcPts val="0"/>
              </a:spcBef>
            </a:pPr>
            <a:r>
              <a:rPr lang="cs-CZ" dirty="0">
                <a:solidFill>
                  <a:srgbClr val="00497B"/>
                </a:solidFill>
              </a:rPr>
              <a:t>Miroslav Brajer</a:t>
            </a:r>
          </a:p>
          <a:p>
            <a:pPr>
              <a:lnSpc>
                <a:spcPct val="100000"/>
              </a:lnSpc>
              <a:spcBef>
                <a:spcPts val="0"/>
              </a:spcBef>
            </a:pPr>
            <a:r>
              <a:rPr lang="cs-CZ" dirty="0">
                <a:solidFill>
                  <a:srgbClr val="00497B"/>
                </a:solidFill>
              </a:rPr>
              <a:t>Projektové a exportní financování</a:t>
            </a:r>
            <a:endParaRPr lang="en-US" dirty="0">
              <a:solidFill>
                <a:srgbClr val="00497B"/>
              </a:solidFill>
            </a:endParaRPr>
          </a:p>
        </p:txBody>
      </p:sp>
      <p:sp>
        <p:nvSpPr>
          <p:cNvPr id="9" name="Textplatzhalter 9"/>
          <p:cNvSpPr txBox="1">
            <a:spLocks/>
          </p:cNvSpPr>
          <p:nvPr/>
        </p:nvSpPr>
        <p:spPr>
          <a:xfrm>
            <a:off x="1574812" y="4509120"/>
            <a:ext cx="8967788" cy="720154"/>
          </a:xfrm>
          <a:prstGeom prst="rect">
            <a:avLst/>
          </a:prstGeom>
        </p:spPr>
        <p:txBody>
          <a:bodyPr lIns="0" tIns="0" rIns="0" bIns="0">
            <a:noAutofit/>
          </a:bodyPr>
          <a:lstStyle>
            <a:lvl1pPr marL="0" indent="0" algn="l" defTabSz="914400" rtl="0" eaLnBrk="1" latinLnBrk="0" hangingPunct="1">
              <a:lnSpc>
                <a:spcPct val="90000"/>
              </a:lnSpc>
              <a:spcBef>
                <a:spcPts val="1000"/>
              </a:spcBef>
              <a:buFont typeface="Arial" charset="0"/>
              <a:buNone/>
              <a:tabLst/>
              <a:defRPr sz="1000" kern="1200" baseline="0">
                <a:solidFill>
                  <a:schemeClr val="bg1"/>
                </a:solidFill>
                <a:latin typeface="Arial" charset="0"/>
                <a:ea typeface="Arial" charset="0"/>
                <a:cs typeface="Arial" charset="0"/>
              </a:defRPr>
            </a:lvl1pPr>
            <a:lvl2pPr marL="0" marR="0" indent="0" algn="l" defTabSz="914400" rtl="0" eaLnBrk="1" fontAlgn="auto" latinLnBrk="0" hangingPunct="1">
              <a:lnSpc>
                <a:spcPct val="90000"/>
              </a:lnSpc>
              <a:spcBef>
                <a:spcPts val="500"/>
              </a:spcBef>
              <a:spcAft>
                <a:spcPts val="0"/>
              </a:spcAft>
              <a:buClrTx/>
              <a:buSzTx/>
              <a:buFont typeface="Arial" charset="0"/>
              <a:buNone/>
              <a:tabLst/>
              <a:defRPr lang="cs-CZ" sz="900" kern="1200" baseline="0" noProof="0" dirty="0" smtClean="0">
                <a:solidFill>
                  <a:schemeClr val="tx1"/>
                </a:solidFill>
                <a:latin typeface="Arial" charset="0"/>
                <a:ea typeface="Arial" charset="0"/>
                <a:cs typeface="Arial" charset="0"/>
              </a:defRPr>
            </a:lvl2pPr>
            <a:lvl3pPr marL="0" indent="0" algn="l" defTabSz="914400" rtl="0" eaLnBrk="1" latinLnBrk="0" hangingPunct="1">
              <a:lnSpc>
                <a:spcPct val="90000"/>
              </a:lnSpc>
              <a:spcBef>
                <a:spcPts val="500"/>
              </a:spcBef>
              <a:buFont typeface="Arial" charset="0"/>
              <a:buNone/>
              <a:tabLst/>
              <a:defRPr sz="1800" kern="1200">
                <a:solidFill>
                  <a:schemeClr val="tx1"/>
                </a:solidFill>
                <a:latin typeface="Arial" charset="0"/>
                <a:ea typeface="Arial" charset="0"/>
                <a:cs typeface="Arial" charset="0"/>
              </a:defRPr>
            </a:lvl3pPr>
            <a:lvl4pPr marL="0" indent="0" algn="l" defTabSz="914400" rtl="0" eaLnBrk="1" latinLnBrk="0" hangingPunct="1">
              <a:lnSpc>
                <a:spcPct val="90000"/>
              </a:lnSpc>
              <a:spcBef>
                <a:spcPts val="500"/>
              </a:spcBef>
              <a:buFont typeface="Arial" charset="0"/>
              <a:buNone/>
              <a:tabLst/>
              <a:defRPr sz="1600" kern="1200">
                <a:solidFill>
                  <a:schemeClr val="tx1"/>
                </a:solidFill>
                <a:latin typeface="Arial" charset="0"/>
                <a:ea typeface="Arial" charset="0"/>
                <a:cs typeface="Arial" charset="0"/>
              </a:defRPr>
            </a:lvl4pPr>
            <a:lvl5pPr marL="0" indent="0" algn="l" defTabSz="914400" rtl="0" eaLnBrk="1" latinLnBrk="0" hangingPunct="1">
              <a:lnSpc>
                <a:spcPct val="90000"/>
              </a:lnSpc>
              <a:spcBef>
                <a:spcPts val="500"/>
              </a:spcBef>
              <a:buFont typeface="Arial" charset="0"/>
              <a:buNone/>
              <a:tabLst/>
              <a:defRPr sz="9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cs-CZ" sz="1500" dirty="0">
                <a:solidFill>
                  <a:srgbClr val="00497B"/>
                </a:solidFill>
              </a:rPr>
              <a:t>15. listopadu 2022</a:t>
            </a:r>
          </a:p>
          <a:p>
            <a:pPr>
              <a:lnSpc>
                <a:spcPct val="100000"/>
              </a:lnSpc>
            </a:pPr>
            <a:r>
              <a:rPr lang="cs-CZ" sz="1500" dirty="0">
                <a:solidFill>
                  <a:srgbClr val="00497B"/>
                </a:solidFill>
              </a:rPr>
              <a:t>Obora</a:t>
            </a:r>
            <a:endParaRPr lang="en-US" sz="1500" dirty="0">
              <a:solidFill>
                <a:srgbClr val="00497B"/>
              </a:solidFill>
            </a:endParaRPr>
          </a:p>
        </p:txBody>
      </p:sp>
    </p:spTree>
    <p:extLst>
      <p:ext uri="{BB962C8B-B14F-4D97-AF65-F5344CB8AC3E}">
        <p14:creationId xmlns:p14="http://schemas.microsoft.com/office/powerpoint/2010/main" val="1228158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ED8048-6EBD-9241-8AA8-E83F3BE4A089}"/>
              </a:ext>
            </a:extLst>
          </p:cNvPr>
          <p:cNvSpPr>
            <a:spLocks noGrp="1"/>
          </p:cNvSpPr>
          <p:nvPr>
            <p:ph type="title"/>
          </p:nvPr>
        </p:nvSpPr>
        <p:spPr>
          <a:xfrm>
            <a:off x="1575000" y="252007"/>
            <a:ext cx="8967600" cy="733421"/>
          </a:xfrm>
        </p:spPr>
        <p:txBody>
          <a:bodyPr/>
          <a:lstStyle/>
          <a:p>
            <a:r>
              <a:rPr lang="cs-CZ" dirty="0"/>
              <a:t>Představení</a:t>
            </a:r>
            <a:endParaRPr lang="en-US" dirty="0"/>
          </a:p>
        </p:txBody>
      </p:sp>
      <p:sp>
        <p:nvSpPr>
          <p:cNvPr id="23" name="TextovéPole 22">
            <a:extLst>
              <a:ext uri="{FF2B5EF4-FFF2-40B4-BE49-F238E27FC236}">
                <a16:creationId xmlns:a16="http://schemas.microsoft.com/office/drawing/2014/main" id="{55DF8DE9-BEB5-4FD4-92DA-2B7001A042B5}"/>
              </a:ext>
            </a:extLst>
          </p:cNvPr>
          <p:cNvSpPr txBox="1"/>
          <p:nvPr/>
        </p:nvSpPr>
        <p:spPr>
          <a:xfrm>
            <a:off x="1434507" y="1359022"/>
            <a:ext cx="8829149" cy="2862322"/>
          </a:xfrm>
          <a:prstGeom prst="rect">
            <a:avLst/>
          </a:prstGeom>
          <a:noFill/>
        </p:spPr>
        <p:txBody>
          <a:bodyPr wrap="square">
            <a:spAutoFit/>
          </a:bodyPr>
          <a:lstStyle/>
          <a:p>
            <a:pPr marL="285750" indent="-285750">
              <a:buFont typeface="Arial" panose="020B0604020202020204" pitchFamily="34" charset="0"/>
              <a:buChar char="•"/>
            </a:pPr>
            <a:r>
              <a:rPr lang="cs-CZ" dirty="0"/>
              <a:t>Česká spořitelna dlouhodobě a systematicky rozvíjí spolupráci se zemědělským sektorem</a:t>
            </a:r>
          </a:p>
          <a:p>
            <a:pPr marL="285750" indent="-285750">
              <a:buFont typeface="Arial" panose="020B0604020202020204" pitchFamily="34" charset="0"/>
              <a:buChar char="•"/>
            </a:pPr>
            <a:r>
              <a:rPr lang="cs-CZ" dirty="0"/>
              <a:t>Financování bioplynových stanic se věnujeme od roku 1997, nastavili jsme transparentní podmínky a rychlé schvalování úvěrů</a:t>
            </a:r>
          </a:p>
          <a:p>
            <a:pPr marL="285750" indent="-285750">
              <a:buFont typeface="Arial" panose="020B0604020202020204" pitchFamily="34" charset="0"/>
              <a:buChar char="•"/>
            </a:pPr>
            <a:r>
              <a:rPr lang="cs-CZ" dirty="0"/>
              <a:t>Zafinancovali jsme více jak 150 výroben o výkonu 120 </a:t>
            </a:r>
            <a:r>
              <a:rPr lang="cs-CZ" dirty="0" err="1"/>
              <a:t>MWe</a:t>
            </a:r>
            <a:r>
              <a:rPr lang="cs-CZ" dirty="0"/>
              <a:t> (od 250 </a:t>
            </a:r>
            <a:r>
              <a:rPr lang="cs-CZ" dirty="0" err="1"/>
              <a:t>kWe</a:t>
            </a:r>
            <a:r>
              <a:rPr lang="cs-CZ" dirty="0"/>
              <a:t> do 2000 </a:t>
            </a:r>
            <a:r>
              <a:rPr lang="cs-CZ" dirty="0" err="1"/>
              <a:t>kWe</a:t>
            </a:r>
            <a:r>
              <a:rPr lang="cs-CZ" dirty="0"/>
              <a:t>) </a:t>
            </a:r>
          </a:p>
          <a:p>
            <a:pPr marL="285750" indent="-285750">
              <a:buFont typeface="Arial" panose="020B0604020202020204" pitchFamily="34" charset="0"/>
              <a:buChar char="•"/>
            </a:pPr>
            <a:r>
              <a:rPr lang="cs-CZ" dirty="0"/>
              <a:t>Aktuálně financujeme 80 výroben o výkonu 75 </a:t>
            </a:r>
            <a:r>
              <a:rPr lang="cs-CZ" dirty="0" err="1"/>
              <a:t>MWe</a:t>
            </a:r>
            <a:endParaRPr lang="cs-CZ" dirty="0"/>
          </a:p>
          <a:p>
            <a:pPr marL="285750" indent="-285750">
              <a:buFont typeface="Arial" panose="020B0604020202020204" pitchFamily="34" charset="0"/>
              <a:buChar char="•"/>
            </a:pPr>
            <a:r>
              <a:rPr lang="cs-CZ" dirty="0"/>
              <a:t>Dlouhodobá partnerství s CZ Biom, Zemědělským svazem České republiky, Komorou OZE a </a:t>
            </a:r>
            <a:r>
              <a:rPr lang="cs-CZ" dirty="0" err="1"/>
              <a:t>dalšímimi</a:t>
            </a:r>
            <a:endParaRPr lang="cs-CZ" dirty="0"/>
          </a:p>
          <a:p>
            <a:pPr marL="285750" indent="-285750">
              <a:buFont typeface="Arial" panose="020B0604020202020204" pitchFamily="34" charset="0"/>
              <a:buChar char="•"/>
            </a:pPr>
            <a:r>
              <a:rPr lang="cs-CZ" dirty="0"/>
              <a:t>Sledování trendů a potřeb klientů</a:t>
            </a:r>
          </a:p>
          <a:p>
            <a:pPr marL="285750" indent="-285750">
              <a:buFont typeface="Arial" panose="020B0604020202020204" pitchFamily="34" charset="0"/>
              <a:buChar char="•"/>
            </a:pPr>
            <a:r>
              <a:rPr lang="cs-CZ" dirty="0"/>
              <a:t>Aktuální témata sektoru jsou komentovány oddělením Ekonomické a strategické analýzy a zveřejňovány na našem webu (</a:t>
            </a:r>
            <a:r>
              <a:rPr lang="cs-CZ" dirty="0">
                <a:hlinkClick r:id="rId3"/>
              </a:rPr>
              <a:t>http://www.csas.cz/</a:t>
            </a:r>
            <a:r>
              <a:rPr lang="cs-CZ" dirty="0" err="1">
                <a:hlinkClick r:id="rId3"/>
              </a:rPr>
              <a:t>research</a:t>
            </a:r>
            <a:r>
              <a:rPr lang="cs-CZ" dirty="0"/>
              <a:t>)</a:t>
            </a:r>
          </a:p>
        </p:txBody>
      </p:sp>
    </p:spTree>
    <p:extLst>
      <p:ext uri="{BB962C8B-B14F-4D97-AF65-F5344CB8AC3E}">
        <p14:creationId xmlns:p14="http://schemas.microsoft.com/office/powerpoint/2010/main" val="262792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ED8048-6EBD-9241-8AA8-E83F3BE4A089}"/>
              </a:ext>
            </a:extLst>
          </p:cNvPr>
          <p:cNvSpPr>
            <a:spLocks noGrp="1"/>
          </p:cNvSpPr>
          <p:nvPr>
            <p:ph type="title"/>
          </p:nvPr>
        </p:nvSpPr>
        <p:spPr>
          <a:xfrm>
            <a:off x="694155" y="252007"/>
            <a:ext cx="11016875" cy="733421"/>
          </a:xfrm>
        </p:spPr>
        <p:txBody>
          <a:bodyPr>
            <a:noAutofit/>
          </a:bodyPr>
          <a:lstStyle/>
          <a:p>
            <a:r>
              <a:rPr lang="cs-CZ" dirty="0"/>
              <a:t>Provozní podpora BPS – základ ekonomiky investora</a:t>
            </a:r>
            <a:endParaRPr lang="en-US" dirty="0"/>
          </a:p>
        </p:txBody>
      </p:sp>
      <p:sp>
        <p:nvSpPr>
          <p:cNvPr id="23" name="TextovéPole 22">
            <a:extLst>
              <a:ext uri="{FF2B5EF4-FFF2-40B4-BE49-F238E27FC236}">
                <a16:creationId xmlns:a16="http://schemas.microsoft.com/office/drawing/2014/main" id="{55DF8DE9-BEB5-4FD4-92DA-2B7001A042B5}"/>
              </a:ext>
            </a:extLst>
          </p:cNvPr>
          <p:cNvSpPr txBox="1"/>
          <p:nvPr/>
        </p:nvSpPr>
        <p:spPr>
          <a:xfrm>
            <a:off x="1575000" y="904463"/>
            <a:ext cx="8829149" cy="5293757"/>
          </a:xfrm>
          <a:prstGeom prst="rect">
            <a:avLst/>
          </a:prstGeom>
          <a:noFill/>
        </p:spPr>
        <p:txBody>
          <a:bodyPr wrap="square">
            <a:spAutoFit/>
          </a:bodyPr>
          <a:lstStyle/>
          <a:p>
            <a:r>
              <a:rPr lang="cs-CZ" sz="2000" dirty="0"/>
              <a:t>Pro stabilitu příjmů a výnosů je bez ohledu na investiční podporu nejdůležitější dlouhodobá provozní podpora (20 let), která je klíčová i pro získání dlouhodobého bankovního financování. V praxi ERÚ zatím nereflektoval zvýšené náklady na zajištění vstupních surovin. </a:t>
            </a:r>
          </a:p>
          <a:p>
            <a:endParaRPr lang="cs-CZ" sz="1600" b="1" dirty="0"/>
          </a:p>
          <a:p>
            <a:r>
              <a:rPr lang="cs-CZ" sz="1600" b="1" dirty="0"/>
              <a:t>Druh podpory					        Rok uvedení do provozu</a:t>
            </a:r>
          </a:p>
          <a:p>
            <a:r>
              <a:rPr lang="cs-CZ" sz="1400" dirty="0"/>
              <a:t>1. Spalování bioplynu v bioplynových stanicích</a:t>
            </a:r>
          </a:p>
          <a:p>
            <a:pPr marL="285750" indent="-285750">
              <a:buFont typeface="Arial" panose="020B0604020202020204" pitchFamily="34" charset="0"/>
              <a:buChar char="•"/>
            </a:pPr>
            <a:r>
              <a:rPr lang="cs-CZ" sz="1400" dirty="0"/>
              <a:t>BPS nesplňující podmínku efektivního využití tepla 		              	do roku 2013</a:t>
            </a:r>
          </a:p>
          <a:p>
            <a:pPr marL="285750" indent="-285750">
              <a:buFont typeface="Arial" panose="020B0604020202020204" pitchFamily="34" charset="0"/>
              <a:buChar char="•"/>
            </a:pPr>
            <a:r>
              <a:rPr lang="cs-CZ" sz="1400" dirty="0"/>
              <a:t>BPS splňující podmínku efektivního využití tepla 	   	               	jen rok 2012</a:t>
            </a:r>
          </a:p>
          <a:p>
            <a:endParaRPr lang="cs-CZ" sz="1400" dirty="0"/>
          </a:p>
          <a:p>
            <a:r>
              <a:rPr lang="cs-CZ" sz="1400" dirty="0"/>
              <a:t>2. Výroba tepla z bioplynu (do 500 </a:t>
            </a:r>
            <a:r>
              <a:rPr lang="cs-CZ" sz="1400" dirty="0" err="1"/>
              <a:t>kWe</a:t>
            </a:r>
            <a:r>
              <a:rPr lang="cs-CZ" sz="1400" dirty="0"/>
              <a:t>)				2016 – 2023</a:t>
            </a:r>
          </a:p>
          <a:p>
            <a:r>
              <a:rPr lang="cs-CZ" sz="1400" i="1" dirty="0"/>
              <a:t> 	</a:t>
            </a:r>
            <a:r>
              <a:rPr lang="cs-CZ" sz="1200" i="1" dirty="0"/>
              <a:t>Pozn.: pro rok 2022 a 2023 je zelený bonus 0,-</a:t>
            </a:r>
          </a:p>
          <a:p>
            <a:endParaRPr lang="cs-CZ" sz="1200" i="1" dirty="0"/>
          </a:p>
          <a:p>
            <a:r>
              <a:rPr lang="cs-CZ" sz="1400" dirty="0"/>
              <a:t>3. Modernizovaná výrobna elektřiny spalující bioplyn v BPS (do 999 </a:t>
            </a:r>
            <a:r>
              <a:rPr lang="cs-CZ" sz="1400" dirty="0" err="1"/>
              <a:t>kWe</a:t>
            </a:r>
            <a:r>
              <a:rPr lang="cs-CZ" sz="1400" dirty="0"/>
              <a:t>) 		2022 – 2023</a:t>
            </a:r>
          </a:p>
          <a:p>
            <a:endParaRPr lang="cs-CZ" sz="1400" dirty="0"/>
          </a:p>
          <a:p>
            <a:r>
              <a:rPr lang="cs-CZ" sz="1400" b="1" dirty="0"/>
              <a:t>Září 2022 – vyhlášena historicky první aukce provozní podpory OZE:</a:t>
            </a:r>
          </a:p>
          <a:p>
            <a:r>
              <a:rPr lang="cs-CZ" sz="1400" dirty="0"/>
              <a:t>Výrobny elektřiny využívající bioplyn (modernizované výrobny elektřiny) s výkonem od 1 MW, s celkovou hodnotou soutěženého instalovaného výkonu 5 </a:t>
            </a:r>
            <a:r>
              <a:rPr lang="cs-CZ" sz="1400" dirty="0" err="1"/>
              <a:t>Mwe</a:t>
            </a:r>
            <a:endParaRPr lang="cs-CZ" sz="1400" dirty="0"/>
          </a:p>
          <a:p>
            <a:endParaRPr lang="cs-CZ" sz="1400" dirty="0"/>
          </a:p>
          <a:p>
            <a:r>
              <a:rPr lang="cs-CZ" sz="1400" b="1" dirty="0"/>
              <a:t>Podpora biometanu</a:t>
            </a:r>
          </a:p>
          <a:p>
            <a:r>
              <a:rPr lang="cs-CZ" sz="1400" dirty="0"/>
              <a:t>Doposud nebyla notifikována ze strany EK. Po notifikaci ERÚ zveřejní provozní podporu. </a:t>
            </a:r>
          </a:p>
          <a:p>
            <a:endParaRPr lang="cs-CZ" dirty="0"/>
          </a:p>
        </p:txBody>
      </p:sp>
    </p:spTree>
    <p:extLst>
      <p:ext uri="{BB962C8B-B14F-4D97-AF65-F5344CB8AC3E}">
        <p14:creationId xmlns:p14="http://schemas.microsoft.com/office/powerpoint/2010/main" val="291910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ED8048-6EBD-9241-8AA8-E83F3BE4A089}"/>
              </a:ext>
            </a:extLst>
          </p:cNvPr>
          <p:cNvSpPr>
            <a:spLocks noGrp="1"/>
          </p:cNvSpPr>
          <p:nvPr>
            <p:ph type="title"/>
          </p:nvPr>
        </p:nvSpPr>
        <p:spPr>
          <a:xfrm>
            <a:off x="1575000" y="252007"/>
            <a:ext cx="8967600" cy="733421"/>
          </a:xfrm>
        </p:spPr>
        <p:txBody>
          <a:bodyPr>
            <a:normAutofit/>
          </a:bodyPr>
          <a:lstStyle/>
          <a:p>
            <a:r>
              <a:rPr lang="cs-CZ" dirty="0"/>
              <a:t>Investiční příležitosti pro BPS</a:t>
            </a:r>
            <a:endParaRPr lang="en-US" dirty="0"/>
          </a:p>
        </p:txBody>
      </p:sp>
      <p:sp>
        <p:nvSpPr>
          <p:cNvPr id="23" name="TextovéPole 22">
            <a:extLst>
              <a:ext uri="{FF2B5EF4-FFF2-40B4-BE49-F238E27FC236}">
                <a16:creationId xmlns:a16="http://schemas.microsoft.com/office/drawing/2014/main" id="{55DF8DE9-BEB5-4FD4-92DA-2B7001A042B5}"/>
              </a:ext>
            </a:extLst>
          </p:cNvPr>
          <p:cNvSpPr txBox="1"/>
          <p:nvPr/>
        </p:nvSpPr>
        <p:spPr>
          <a:xfrm>
            <a:off x="1477275" y="5501742"/>
            <a:ext cx="8900720" cy="369332"/>
          </a:xfrm>
          <a:prstGeom prst="rect">
            <a:avLst/>
          </a:prstGeom>
          <a:noFill/>
        </p:spPr>
        <p:txBody>
          <a:bodyPr wrap="square">
            <a:spAutoFit/>
          </a:bodyPr>
          <a:lstStyle/>
          <a:p>
            <a:r>
              <a:rPr lang="cs-CZ" i="1" dirty="0"/>
              <a:t>Zpracováno ve spolupráci s CZ Biom</a:t>
            </a:r>
          </a:p>
        </p:txBody>
      </p:sp>
      <p:pic>
        <p:nvPicPr>
          <p:cNvPr id="6" name="Obrázek 5">
            <a:extLst>
              <a:ext uri="{FF2B5EF4-FFF2-40B4-BE49-F238E27FC236}">
                <a16:creationId xmlns:a16="http://schemas.microsoft.com/office/drawing/2014/main" id="{164B927E-AE95-441B-A69B-E8B5406FEB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0625" y="985428"/>
            <a:ext cx="8896350" cy="4371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165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ED8048-6EBD-9241-8AA8-E83F3BE4A089}"/>
              </a:ext>
            </a:extLst>
          </p:cNvPr>
          <p:cNvSpPr>
            <a:spLocks noGrp="1"/>
          </p:cNvSpPr>
          <p:nvPr>
            <p:ph type="title"/>
          </p:nvPr>
        </p:nvSpPr>
        <p:spPr>
          <a:xfrm>
            <a:off x="1575000" y="252007"/>
            <a:ext cx="8967600" cy="733421"/>
          </a:xfrm>
        </p:spPr>
        <p:txBody>
          <a:bodyPr>
            <a:normAutofit/>
          </a:bodyPr>
          <a:lstStyle/>
          <a:p>
            <a:r>
              <a:rPr lang="cs-CZ" dirty="0"/>
              <a:t>Potenciál biometanu</a:t>
            </a:r>
            <a:endParaRPr lang="en-US" dirty="0"/>
          </a:p>
        </p:txBody>
      </p:sp>
      <p:sp>
        <p:nvSpPr>
          <p:cNvPr id="6" name="TextovéPole 5">
            <a:extLst>
              <a:ext uri="{FF2B5EF4-FFF2-40B4-BE49-F238E27FC236}">
                <a16:creationId xmlns:a16="http://schemas.microsoft.com/office/drawing/2014/main" id="{236D8460-2A7A-481A-AF47-0F0C7890C88F}"/>
              </a:ext>
            </a:extLst>
          </p:cNvPr>
          <p:cNvSpPr txBox="1"/>
          <p:nvPr/>
        </p:nvSpPr>
        <p:spPr>
          <a:xfrm>
            <a:off x="818626" y="1048190"/>
            <a:ext cx="9813022" cy="3693319"/>
          </a:xfrm>
          <a:prstGeom prst="rect">
            <a:avLst/>
          </a:prstGeom>
          <a:noFill/>
        </p:spPr>
        <p:txBody>
          <a:bodyPr wrap="square">
            <a:spAutoFit/>
          </a:bodyPr>
          <a:lstStyle/>
          <a:p>
            <a:pPr marL="285750" indent="-285750">
              <a:buFont typeface="Arial" panose="020B0604020202020204" pitchFamily="34" charset="0"/>
              <a:buChar char="•"/>
            </a:pPr>
            <a:r>
              <a:rPr lang="cs-CZ" b="0" i="0" dirty="0">
                <a:solidFill>
                  <a:srgbClr val="000000"/>
                </a:solidFill>
                <a:effectLst/>
                <a:latin typeface="PT Sans" panose="020B0503020203020204" pitchFamily="34" charset="-18"/>
              </a:rPr>
              <a:t>V Česku je 418 bioplynových stanic, které nyní primárně vyrábí elektřinu a teplo, ročně vyrobí zhruba 4% z veškeré vyrobené elektřiny v ČR. Do roku 2030 lze podle sdružení uvažovat o 862 milionech metrů krychlových biometanu, které mohou ročně vyrobit české bioplynové stanice.</a:t>
            </a:r>
            <a:endParaRPr lang="cs-CZ" b="0" i="0" dirty="0">
              <a:solidFill>
                <a:srgbClr val="000000"/>
              </a:solidFill>
              <a:effectLst/>
              <a:latin typeface="PT Sans" panose="020B0604020202020204" pitchFamily="34" charset="-18"/>
            </a:endParaRPr>
          </a:p>
          <a:p>
            <a:pPr marL="285750" indent="-285750">
              <a:buFont typeface="Arial" panose="020B0604020202020204" pitchFamily="34" charset="0"/>
              <a:buChar char="•"/>
            </a:pPr>
            <a:r>
              <a:rPr lang="cs-CZ" b="0" i="0" dirty="0">
                <a:solidFill>
                  <a:srgbClr val="000000"/>
                </a:solidFill>
                <a:effectLst/>
                <a:latin typeface="PT Sans" panose="020B0604020202020204" pitchFamily="34" charset="-18"/>
              </a:rPr>
              <a:t>Do roku 2030 se podle CZ Biom očekává, že 150 až 200 bioplynových stanic bude z bioplynu vyrábět zhruba 500 milionů metrů krychlový biometanu ročně. To odpovídá víc než 25% roční spotřeby zemního plynu v domácnostech ČR. </a:t>
            </a:r>
          </a:p>
          <a:p>
            <a:endParaRPr lang="cs-CZ" dirty="0">
              <a:solidFill>
                <a:srgbClr val="000000"/>
              </a:solidFill>
              <a:latin typeface="PT Sans" panose="020B0604020202020204" pitchFamily="34" charset="-18"/>
            </a:endParaRPr>
          </a:p>
          <a:p>
            <a:r>
              <a:rPr lang="cs-CZ" b="1" dirty="0">
                <a:solidFill>
                  <a:srgbClr val="000000"/>
                </a:solidFill>
                <a:latin typeface="PT Sans" panose="020B0604020202020204" pitchFamily="34" charset="-18"/>
              </a:rPr>
              <a:t>Příspěvek k ochraně klimatu</a:t>
            </a:r>
          </a:p>
          <a:p>
            <a:pPr marL="285750" indent="-285750">
              <a:buFont typeface="Arial" panose="020B0604020202020204" pitchFamily="34" charset="0"/>
              <a:buChar char="•"/>
            </a:pPr>
            <a:r>
              <a:rPr lang="cs-CZ" dirty="0">
                <a:solidFill>
                  <a:srgbClr val="000000"/>
                </a:solidFill>
                <a:latin typeface="PT Sans" panose="020B0604020202020204" pitchFamily="34" charset="-18"/>
              </a:rPr>
              <a:t>Pěstování vstupů konzumuje CO2, takže celý proces výroby biometanu a BPS je CO2 neutrální</a:t>
            </a:r>
          </a:p>
          <a:p>
            <a:pPr marL="285750" indent="-285750">
              <a:buFont typeface="Arial" panose="020B0604020202020204" pitchFamily="34" charset="0"/>
              <a:buChar char="•"/>
            </a:pPr>
            <a:r>
              <a:rPr lang="cs-CZ" dirty="0">
                <a:solidFill>
                  <a:srgbClr val="000000"/>
                </a:solidFill>
                <a:latin typeface="PT Sans" panose="020B0604020202020204" pitchFamily="34" charset="-18"/>
              </a:rPr>
              <a:t>U odpadových BPS jde o efektivní využití </a:t>
            </a:r>
            <a:r>
              <a:rPr lang="cs-CZ" dirty="0"/>
              <a:t>odpadu</a:t>
            </a:r>
          </a:p>
          <a:p>
            <a:pPr marL="285750" indent="-285750">
              <a:buFont typeface="Arial" panose="020B0604020202020204" pitchFamily="34" charset="0"/>
              <a:buChar char="•"/>
            </a:pPr>
            <a:r>
              <a:rPr lang="cs-CZ" dirty="0"/>
              <a:t>Plyn lze snadno skladovat a bez ztrát přepravovat na místo spotřeby</a:t>
            </a:r>
          </a:p>
          <a:p>
            <a:pPr marL="285750" indent="-285750">
              <a:buFont typeface="Arial" panose="020B0604020202020204" pitchFamily="34" charset="0"/>
              <a:buChar char="•"/>
            </a:pPr>
            <a:r>
              <a:rPr lang="cs-CZ" dirty="0"/>
              <a:t>Pro získání provozní podpory je požadována certifikace udržitelnosti vstupů použitých při </a:t>
            </a:r>
            <a:r>
              <a:rPr lang="cs-CZ" dirty="0">
                <a:solidFill>
                  <a:srgbClr val="000000"/>
                </a:solidFill>
                <a:latin typeface="PT Sans" panose="020B0604020202020204" pitchFamily="34" charset="-18"/>
              </a:rPr>
              <a:t>výrobě biometanu a elektřiny z BPS </a:t>
            </a:r>
            <a:endParaRPr lang="cs-CZ" dirty="0"/>
          </a:p>
        </p:txBody>
      </p:sp>
    </p:spTree>
    <p:extLst>
      <p:ext uri="{BB962C8B-B14F-4D97-AF65-F5344CB8AC3E}">
        <p14:creationId xmlns:p14="http://schemas.microsoft.com/office/powerpoint/2010/main" val="1852092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ED8048-6EBD-9241-8AA8-E83F3BE4A089}"/>
              </a:ext>
            </a:extLst>
          </p:cNvPr>
          <p:cNvSpPr>
            <a:spLocks noGrp="1"/>
          </p:cNvSpPr>
          <p:nvPr>
            <p:ph type="title"/>
          </p:nvPr>
        </p:nvSpPr>
        <p:spPr>
          <a:xfrm>
            <a:off x="1575000" y="252007"/>
            <a:ext cx="8967600" cy="733421"/>
          </a:xfrm>
        </p:spPr>
        <p:txBody>
          <a:bodyPr>
            <a:noAutofit/>
          </a:bodyPr>
          <a:lstStyle/>
          <a:p>
            <a:r>
              <a:rPr lang="cs-CZ" dirty="0"/>
              <a:t>Druhy úvěrových produktů </a:t>
            </a:r>
            <a:endParaRPr lang="en-US" dirty="0"/>
          </a:p>
        </p:txBody>
      </p:sp>
      <p:sp>
        <p:nvSpPr>
          <p:cNvPr id="8" name="TextovéPole 7">
            <a:extLst>
              <a:ext uri="{FF2B5EF4-FFF2-40B4-BE49-F238E27FC236}">
                <a16:creationId xmlns:a16="http://schemas.microsoft.com/office/drawing/2014/main" id="{F717CE77-2CFD-43B7-902A-A576AE2E541F}"/>
              </a:ext>
            </a:extLst>
          </p:cNvPr>
          <p:cNvSpPr txBox="1"/>
          <p:nvPr/>
        </p:nvSpPr>
        <p:spPr>
          <a:xfrm>
            <a:off x="1575000" y="1422849"/>
            <a:ext cx="8271545" cy="2031325"/>
          </a:xfrm>
          <a:prstGeom prst="rect">
            <a:avLst/>
          </a:prstGeom>
          <a:noFill/>
        </p:spPr>
        <p:txBody>
          <a:bodyPr wrap="square">
            <a:spAutoFit/>
          </a:bodyPr>
          <a:lstStyle/>
          <a:p>
            <a:pPr marL="285750" indent="-285750">
              <a:buFont typeface="Arial" panose="020B0604020202020204" pitchFamily="34" charset="0"/>
              <a:buChar char="•"/>
            </a:pPr>
            <a:r>
              <a:rPr lang="cs-CZ" dirty="0"/>
              <a:t>Dlouhodobé investiční financování včetně předfinancování dotace</a:t>
            </a:r>
          </a:p>
          <a:p>
            <a:pPr marL="285750" indent="-285750">
              <a:buFont typeface="Arial" panose="020B0604020202020204" pitchFamily="34" charset="0"/>
              <a:buChar char="•"/>
            </a:pPr>
            <a:r>
              <a:rPr lang="cs-CZ" dirty="0"/>
              <a:t>Financování DPH </a:t>
            </a:r>
          </a:p>
          <a:p>
            <a:pPr marL="285750" indent="-285750">
              <a:buFont typeface="Arial" panose="020B0604020202020204" pitchFamily="34" charset="0"/>
              <a:buChar char="•"/>
            </a:pPr>
            <a:r>
              <a:rPr lang="cs-CZ" dirty="0"/>
              <a:t>Provozní financování - revolvingové a kontokorentní úvěry</a:t>
            </a:r>
          </a:p>
          <a:p>
            <a:pPr marL="285750" indent="-285750">
              <a:buFont typeface="Arial" panose="020B0604020202020204" pitchFamily="34" charset="0"/>
              <a:buChar char="•"/>
            </a:pPr>
            <a:r>
              <a:rPr lang="cs-CZ" dirty="0"/>
              <a:t>Záruky ve prospěch dodavatele projektu</a:t>
            </a:r>
          </a:p>
          <a:p>
            <a:pPr marL="285750" indent="-285750">
              <a:buFont typeface="Arial" panose="020B0604020202020204" pitchFamily="34" charset="0"/>
              <a:buChar char="•"/>
            </a:pPr>
            <a:r>
              <a:rPr lang="cs-CZ" dirty="0"/>
              <a:t>Zajišťovací instrumenty (kurzové a měnové riziko)</a:t>
            </a:r>
          </a:p>
          <a:p>
            <a:pPr marL="285750" indent="-285750">
              <a:buFont typeface="Arial" panose="020B0604020202020204" pitchFamily="34" charset="0"/>
              <a:buChar char="•"/>
            </a:pPr>
            <a:r>
              <a:rPr lang="cs-CZ" dirty="0"/>
              <a:t>Zprostředkování zajištění úvěru nebo úrokového zvýhodnění ze strany státních nebo evropských institucí (NRB, EGAP, EIB, PRGLF) </a:t>
            </a:r>
          </a:p>
        </p:txBody>
      </p:sp>
    </p:spTree>
    <p:extLst>
      <p:ext uri="{BB962C8B-B14F-4D97-AF65-F5344CB8AC3E}">
        <p14:creationId xmlns:p14="http://schemas.microsoft.com/office/powerpoint/2010/main" val="334504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62ED8048-6EBD-9241-8AA8-E83F3BE4A089}"/>
              </a:ext>
            </a:extLst>
          </p:cNvPr>
          <p:cNvSpPr>
            <a:spLocks noGrp="1"/>
          </p:cNvSpPr>
          <p:nvPr>
            <p:ph type="title"/>
          </p:nvPr>
        </p:nvSpPr>
        <p:spPr>
          <a:xfrm>
            <a:off x="1575000" y="252007"/>
            <a:ext cx="8967600" cy="733421"/>
          </a:xfrm>
        </p:spPr>
        <p:txBody>
          <a:bodyPr>
            <a:noAutofit/>
          </a:bodyPr>
          <a:lstStyle/>
          <a:p>
            <a:r>
              <a:rPr lang="cs-CZ" dirty="0"/>
              <a:t>Závěr </a:t>
            </a:r>
            <a:endParaRPr lang="en-US" dirty="0"/>
          </a:p>
        </p:txBody>
      </p:sp>
      <p:sp>
        <p:nvSpPr>
          <p:cNvPr id="8" name="TextovéPole 7">
            <a:extLst>
              <a:ext uri="{FF2B5EF4-FFF2-40B4-BE49-F238E27FC236}">
                <a16:creationId xmlns:a16="http://schemas.microsoft.com/office/drawing/2014/main" id="{F717CE77-2CFD-43B7-902A-A576AE2E541F}"/>
              </a:ext>
            </a:extLst>
          </p:cNvPr>
          <p:cNvSpPr txBox="1"/>
          <p:nvPr/>
        </p:nvSpPr>
        <p:spPr>
          <a:xfrm>
            <a:off x="1784065" y="1461987"/>
            <a:ext cx="8271545" cy="707886"/>
          </a:xfrm>
          <a:prstGeom prst="rect">
            <a:avLst/>
          </a:prstGeom>
          <a:noFill/>
        </p:spPr>
        <p:txBody>
          <a:bodyPr wrap="square">
            <a:spAutoFit/>
          </a:bodyPr>
          <a:lstStyle/>
          <a:p>
            <a:pPr algn="ctr"/>
            <a:r>
              <a:rPr lang="cs-CZ" sz="4000" b="1" dirty="0"/>
              <a:t>Děkuji Vám za pozornost </a:t>
            </a:r>
          </a:p>
        </p:txBody>
      </p:sp>
      <p:sp>
        <p:nvSpPr>
          <p:cNvPr id="5" name="TextovéPole 4">
            <a:extLst>
              <a:ext uri="{FF2B5EF4-FFF2-40B4-BE49-F238E27FC236}">
                <a16:creationId xmlns:a16="http://schemas.microsoft.com/office/drawing/2014/main" id="{4D48EC7C-31B4-4061-8170-BB3CD8B14683}"/>
              </a:ext>
            </a:extLst>
          </p:cNvPr>
          <p:cNvSpPr txBox="1"/>
          <p:nvPr/>
        </p:nvSpPr>
        <p:spPr>
          <a:xfrm>
            <a:off x="3273810" y="2654132"/>
            <a:ext cx="4320331" cy="2862322"/>
          </a:xfrm>
          <a:prstGeom prst="rect">
            <a:avLst/>
          </a:prstGeom>
          <a:noFill/>
        </p:spPr>
        <p:txBody>
          <a:bodyPr wrap="square">
            <a:spAutoFit/>
          </a:bodyPr>
          <a:lstStyle/>
          <a:p>
            <a:r>
              <a:rPr lang="cs-CZ" dirty="0"/>
              <a:t>Kontakt:</a:t>
            </a:r>
          </a:p>
          <a:p>
            <a:endParaRPr lang="cs-CZ" b="1" dirty="0"/>
          </a:p>
          <a:p>
            <a:r>
              <a:rPr lang="cs-CZ" b="1" dirty="0"/>
              <a:t>Miroslav Brajer </a:t>
            </a:r>
          </a:p>
          <a:p>
            <a:r>
              <a:rPr lang="cs-CZ" dirty="0"/>
              <a:t>Projektové a exportní financování</a:t>
            </a:r>
          </a:p>
          <a:p>
            <a:r>
              <a:rPr lang="cs-CZ" dirty="0"/>
              <a:t>Budějovická 1518/13b</a:t>
            </a:r>
          </a:p>
          <a:p>
            <a:r>
              <a:rPr lang="cs-CZ" dirty="0"/>
              <a:t>140 00 Praha 4</a:t>
            </a:r>
          </a:p>
          <a:p>
            <a:endParaRPr lang="cs-CZ" dirty="0"/>
          </a:p>
          <a:p>
            <a:r>
              <a:rPr lang="cs-CZ" dirty="0"/>
              <a:t>mob. +420 724 965 600 </a:t>
            </a:r>
          </a:p>
          <a:p>
            <a:r>
              <a:rPr lang="cs-CZ" dirty="0"/>
              <a:t>e-mail: mbrajer@csas.cz </a:t>
            </a:r>
          </a:p>
          <a:p>
            <a:r>
              <a:rPr lang="cs-CZ" dirty="0"/>
              <a:t>www.csas.cz </a:t>
            </a:r>
          </a:p>
        </p:txBody>
      </p:sp>
    </p:spTree>
    <p:extLst>
      <p:ext uri="{BB962C8B-B14F-4D97-AF65-F5344CB8AC3E}">
        <p14:creationId xmlns:p14="http://schemas.microsoft.com/office/powerpoint/2010/main" val="3068343968"/>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0" tIns="0" rIns="0" bIns="0" rtlCol="0" anchor="ctr" anchorCtr="0">
        <a:noAutofit/>
      </a:bodyPr>
      <a:lstStyle>
        <a:defPPr algn="l">
          <a:defRPr dirty="0" smtClean="0"/>
        </a:defPPr>
      </a:lstStyle>
    </a:txDef>
  </a:objectDefaults>
  <a:extraClrSchemeLst/>
  <a:extLst>
    <a:ext uri="{05A4C25C-085E-4340-85A3-A5531E510DB2}">
      <thm15:themeFamily xmlns:thm15="http://schemas.microsoft.com/office/thememl/2012/main" name="Prezentace7" id="{28738135-6F58-7941-B5EB-7658542D086C}" vid="{50D590B8-E5BA-B349-BC68-32B90B9D7CF2}"/>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prezentace_cskb</Template>
  <TotalTime>1536</TotalTime>
  <Words>687</Words>
  <Application>Microsoft Office PowerPoint</Application>
  <PresentationFormat>Širokoúhlá obrazovka</PresentationFormat>
  <Paragraphs>79</Paragraphs>
  <Slides>7</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PT Sans</vt:lpstr>
      <vt:lpstr>Motiv Office</vt:lpstr>
      <vt:lpstr>Prezentace aplikace PowerPoint</vt:lpstr>
      <vt:lpstr>Představení</vt:lpstr>
      <vt:lpstr>Provozní podpora BPS – základ ekonomiky investora</vt:lpstr>
      <vt:lpstr>Investiční příležitosti pro BPS</vt:lpstr>
      <vt:lpstr>Potenciál biometanu</vt:lpstr>
      <vt:lpstr>Druhy úvěrových produktů </vt:lpstr>
      <vt:lpstr>Závěr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Kopecký Antonín</dc:creator>
  <cp:lastModifiedBy>Brajer Miroslav</cp:lastModifiedBy>
  <cp:revision>119</cp:revision>
  <cp:lastPrinted>2022-11-07T15:31:09Z</cp:lastPrinted>
  <dcterms:created xsi:type="dcterms:W3CDTF">2022-09-03T14:10:46Z</dcterms:created>
  <dcterms:modified xsi:type="dcterms:W3CDTF">2022-11-14T15:58:06Z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b3a104e-2916-42dc-a2f6-6210338509ed_Enabled">
    <vt:lpwstr>true</vt:lpwstr>
  </property>
  <property fmtid="{D5CDD505-2E9C-101B-9397-08002B2CF9AE}" pid="3" name="MSIP_Label_2b3a104e-2916-42dc-a2f6-6210338509ed_SetDate">
    <vt:lpwstr>2022-11-02T18:17:22Z</vt:lpwstr>
  </property>
  <property fmtid="{D5CDD505-2E9C-101B-9397-08002B2CF9AE}" pid="4" name="MSIP_Label_2b3a104e-2916-42dc-a2f6-6210338509ed_Method">
    <vt:lpwstr>Standard</vt:lpwstr>
  </property>
  <property fmtid="{D5CDD505-2E9C-101B-9397-08002B2CF9AE}" pid="5" name="MSIP_Label_2b3a104e-2916-42dc-a2f6-6210338509ed_Name">
    <vt:lpwstr>2b3a104e-2916-42dc-a2f6-6210338509ed</vt:lpwstr>
  </property>
  <property fmtid="{D5CDD505-2E9C-101B-9397-08002B2CF9AE}" pid="6" name="MSIP_Label_2b3a104e-2916-42dc-a2f6-6210338509ed_SiteId">
    <vt:lpwstr>e70aafb3-2e89-46a5-ba50-66803e8a4411</vt:lpwstr>
  </property>
  <property fmtid="{D5CDD505-2E9C-101B-9397-08002B2CF9AE}" pid="7" name="MSIP_Label_2b3a104e-2916-42dc-a2f6-6210338509ed_ActionId">
    <vt:lpwstr>e72c9f2c-281f-4df3-bdb4-f7cc11f40bd2</vt:lpwstr>
  </property>
  <property fmtid="{D5CDD505-2E9C-101B-9397-08002B2CF9AE}" pid="8" name="MSIP_Label_2b3a104e-2916-42dc-a2f6-6210338509ed_ContentBits">
    <vt:lpwstr>0</vt:lpwstr>
  </property>
</Properties>
</file>