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20" r:id="rId2"/>
  </p:sldMasterIdLst>
  <p:notesMasterIdLst>
    <p:notesMasterId r:id="rId25"/>
  </p:notesMasterIdLst>
  <p:handoutMasterIdLst>
    <p:handoutMasterId r:id="rId26"/>
  </p:handoutMasterIdLst>
  <p:sldIdLst>
    <p:sldId id="257" r:id="rId3"/>
    <p:sldId id="258" r:id="rId4"/>
    <p:sldId id="283" r:id="rId5"/>
    <p:sldId id="299" r:id="rId6"/>
    <p:sldId id="303" r:id="rId7"/>
    <p:sldId id="302" r:id="rId8"/>
    <p:sldId id="300" r:id="rId9"/>
    <p:sldId id="305" r:id="rId10"/>
    <p:sldId id="306" r:id="rId11"/>
    <p:sldId id="307" r:id="rId12"/>
    <p:sldId id="301" r:id="rId13"/>
    <p:sldId id="308" r:id="rId14"/>
    <p:sldId id="309" r:id="rId15"/>
    <p:sldId id="287" r:id="rId16"/>
    <p:sldId id="284" r:id="rId17"/>
    <p:sldId id="310" r:id="rId18"/>
    <p:sldId id="285" r:id="rId19"/>
    <p:sldId id="311" r:id="rId20"/>
    <p:sldId id="313" r:id="rId21"/>
    <p:sldId id="286" r:id="rId22"/>
    <p:sldId id="289" r:id="rId23"/>
    <p:sldId id="262" r:id="rId24"/>
  </p:sldIdLst>
  <p:sldSz cx="12192000" cy="6858000"/>
  <p:notesSz cx="6794500" cy="99314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BF41"/>
    <a:srgbClr val="0060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01"/>
  </p:normalViewPr>
  <p:slideViewPr>
    <p:cSldViewPr snapToGrid="0" snapToObjects="1">
      <p:cViewPr varScale="1">
        <p:scale>
          <a:sx n="122" d="100"/>
          <a:sy n="122" d="100"/>
        </p:scale>
        <p:origin x="114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D55ED8-22F6-4FDD-91D8-2C69D60F1156}" type="datetimeFigureOut">
              <a:rPr lang="cs-CZ" smtClean="0"/>
              <a:t>25.01.2022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5F559-61F1-443C-8915-5B2F128EC2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56507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12FD4-A5D2-4F29-9E04-F4A231EE59CD}" type="datetimeFigureOut">
              <a:rPr lang="cs-CZ" smtClean="0"/>
              <a:t>25.01.2022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1748A-AFF2-41CE-BF67-C7B5762135CB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8863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A6CA74-7D12-B147-9250-8E2EF92887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5EB8F85-2EC8-514A-AF5B-15B365C2E6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F75A6F9-B8C3-4A4D-8296-A54C76A2E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25.01.2022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31A6FB8-2CB5-F94E-8E77-28F94B078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323825D-1B5C-7446-A3BC-3A5E1EA4C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8794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533F6D-ED28-6C4A-ACD4-E9FA75232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2D3ACB2-CE9A-2D49-9D1D-035317AF90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732AF7C-03E7-CF42-AD8F-8564FB3BB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25.01.2022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4DB1E95-86CB-BD4D-B370-697F361DD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BA271FE-0DE7-FF40-881A-75ACDC8E0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180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E0632B4-4EEE-E043-9781-95D5FE6E9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536060F-1CC5-4047-AA20-D2CBC0C50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CC7B9BB-2AD4-D244-A4D7-1F3A1123B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25.01.2022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2FC2DF3-A49D-7B4A-A1D5-E3FC79FEA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AE0310C-14C0-C04F-A505-70845D864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533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25.01.2022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53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25.01.2022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568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25.01.2022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418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25.01.2022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8231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25.01.2022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068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25.01.2022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7140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25.01.2022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439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25.01.2022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78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BD5E54-188C-3A4A-BD67-C145FD37B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26DB05-CCEE-EE48-9583-8EF161064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46FE8D6-1197-3A41-B821-5DADCAF3A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25.01.2022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D2A530E-3716-8448-A35E-9A68D41F1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C5C6DB-467A-3E46-A748-1D575CA04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92247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25.01.2022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290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25.01.2022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6949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25.01.2022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948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40B246-34FC-4947-832F-A677FC3D4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0EED4B6-864E-3242-83D5-391D3EF0E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62E34DF-8714-784E-BBE1-E8A459750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25.01.2022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205564F-67E2-3A47-9EF8-D1242C27D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1BD1569-7DBD-5D4A-90FA-8FE838F0C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8383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F0A701-3DEA-364E-9A66-CC9E15041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B640BF-6D33-8245-88C1-0AA60E1012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DD8847E-EAB1-5646-AE16-CE5C673AA2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A2B5987-143F-654B-BB01-BAB91E911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25.01.2022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DFF10D5-73F2-2A45-BFD4-1B8E1464E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0470B80-FC08-AA48-8FFE-6E99E0051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7061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354235-B9B3-0A40-9AE5-BE37D57A5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CFE1C76-2C20-E44B-BE3E-3B37FD99C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BC8412D-4B06-3A49-90F8-FC6C9B8FCE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31B1822-F70C-E148-BD9C-007ED845F1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3286906-2D5B-EF42-BB41-7B760843BB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651DEC7-A583-8649-B5DC-8E7549696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25.01.2022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9C35138-9F4A-1B4D-8CCF-FDA2ABA74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0AD9DDD-DC44-544B-A413-D02F8299E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0025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060634-EB24-E540-8A42-C3132F89D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38FF8D5-F290-C046-8510-B1130EE02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25.01.2022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873CF7A-D91D-9742-BCFA-06C3F5242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9F0767D-C961-C041-A513-6EB2AC3F4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3934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14E8116-F6E2-1043-949D-B831A4043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25.01.2022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522A23E-81AE-5041-ADFF-CDAAF9DC3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01BC898-4099-D04E-BC9F-CA574EA48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9566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FBF4A5-BB99-B14F-81FC-69BE848CD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BBA6DE-A87A-A84F-BAA0-7760DE640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7418F31-B788-7947-B7E9-4E50D035FC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B818710-51DB-C147-B4AE-140DD44A6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25.01.2022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7089357-5A4E-9443-AF78-6EC39700C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8AE1D8D-9AF6-AF40-A10B-FE07CEB0D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6010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F3873F-C5AB-4B4A-A1CA-B757C0282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8211B48-FDCB-1F4B-BE0C-6E425201EA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011C09B-9821-A24E-A81B-5904E47F2D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EE37E95-3C81-FE4D-961A-353ACDA01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25.01.2022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7FCA679-8DFA-8C43-94AF-917A71E39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E338643-C849-6849-8973-8FEA0A3BE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1570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82E3A9E-956B-3745-B12B-7F16922A7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52BC223-C578-E349-9970-EB48B3139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49F72C-01D0-9C46-898C-B922CEF139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0A260-4F65-DF4A-ACCF-4A98C018891B}" type="datetimeFigureOut">
              <a:rPr lang="cs-CZ" smtClean="0"/>
              <a:t>25.01.2022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70298D-F039-8146-81DC-7077319E33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7F9186A-7673-A14E-9E5A-AB42EADA3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FF608-B7AE-4442-A01A-943A1AD7B37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5944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450A260-4F65-DF4A-ACCF-4A98C018891B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457200"/>
              <a:t>25.01.2022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E2FF608-B7AE-4442-A01A-943A1AD7B377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32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bjekt, hodiny, podepsat, červená&#10;&#10;Popis byl vytvořen automaticky">
            <a:extLst>
              <a:ext uri="{FF2B5EF4-FFF2-40B4-BE49-F238E27FC236}">
                <a16:creationId xmlns:a16="http://schemas.microsoft.com/office/drawing/2014/main" id="{C90CCDB6-AA76-E948-9BF6-ED5DFCE20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875" y="2108588"/>
            <a:ext cx="9802265" cy="132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37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74192" y="473139"/>
            <a:ext cx="10881654" cy="404685"/>
          </a:xfrm>
        </p:spPr>
        <p:txBody>
          <a:bodyPr>
            <a:noAutofit/>
          </a:bodyPr>
          <a:lstStyle/>
          <a:p>
            <a:r>
              <a:rPr lang="cs-CZ" sz="32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Vytváření a obnova krajinných prvků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27961" y="1088136"/>
            <a:ext cx="10565175" cy="5687568"/>
          </a:xfrm>
        </p:spPr>
        <p:txBody>
          <a:bodyPr>
            <a:normAutofit/>
          </a:bodyPr>
          <a:lstStyle/>
          <a:p>
            <a:pPr lvl="0" algn="l"/>
            <a:r>
              <a:rPr lang="cs-CZ" dirty="0"/>
              <a:t>Výsadby na zemědělské půdě: stromořadí a aleje, krajinotvorné sady, ÚSES</a:t>
            </a:r>
          </a:p>
          <a:p>
            <a:pPr lvl="0" algn="l"/>
            <a:r>
              <a:rPr lang="cs-CZ" dirty="0"/>
              <a:t>Ošetření památného stromu či stromořadí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763" y="2480100"/>
            <a:ext cx="5202237" cy="3900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306" y="2480100"/>
            <a:ext cx="2940765" cy="3920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96003"/>
            <a:ext cx="4738980" cy="3159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nice se šipkou 4"/>
          <p:cNvCxnSpPr/>
          <p:nvPr/>
        </p:nvCxnSpPr>
        <p:spPr>
          <a:xfrm flipV="1">
            <a:off x="5916058" y="4726236"/>
            <a:ext cx="550843" cy="76016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 flipH="1">
            <a:off x="6720288" y="5043441"/>
            <a:ext cx="804231" cy="885918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>
            <a:off x="4505898" y="4726236"/>
            <a:ext cx="958468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H="1">
            <a:off x="6588087" y="4726236"/>
            <a:ext cx="936432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3594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74192" y="473139"/>
            <a:ext cx="10881654" cy="404685"/>
          </a:xfrm>
        </p:spPr>
        <p:txBody>
          <a:bodyPr>
            <a:noAutofit/>
          </a:bodyPr>
          <a:lstStyle/>
          <a:p>
            <a:r>
              <a:rPr lang="cs-CZ" sz="32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Vytváření a obnova krajinných prvků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7533"/>
            <a:ext cx="6502400" cy="486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1387533"/>
            <a:ext cx="6502400" cy="486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279958"/>
            <a:ext cx="2957195" cy="197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408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74192" y="473139"/>
            <a:ext cx="10881654" cy="404685"/>
          </a:xfrm>
        </p:spPr>
        <p:txBody>
          <a:bodyPr>
            <a:noAutofit/>
          </a:bodyPr>
          <a:lstStyle/>
          <a:p>
            <a:r>
              <a:rPr lang="cs-CZ" sz="32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Vytváření a obnova krajinných prvků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22872" y="1088136"/>
            <a:ext cx="9970264" cy="5687568"/>
          </a:xfrm>
        </p:spPr>
        <p:txBody>
          <a:bodyPr>
            <a:normAutofit/>
          </a:bodyPr>
          <a:lstStyle/>
          <a:p>
            <a:pPr lvl="0" algn="l"/>
            <a:r>
              <a:rPr lang="cs-CZ" dirty="0"/>
              <a:t>Tůně pro obojživelníky a mokřady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6543"/>
            <a:ext cx="5816906" cy="4363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Users\uzivatel\Pictures\kontrola Slavkovsky les 2021\P1000888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906" y="1955476"/>
            <a:ext cx="6375094" cy="4252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Přímá spojnice se šipkou 4"/>
          <p:cNvCxnSpPr/>
          <p:nvPr/>
        </p:nvCxnSpPr>
        <p:spPr>
          <a:xfrm flipH="1">
            <a:off x="5073267" y="3590397"/>
            <a:ext cx="275421" cy="570674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>
            <a:off x="9973943" y="3215823"/>
            <a:ext cx="514118" cy="72491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731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74192" y="473139"/>
            <a:ext cx="10881654" cy="404685"/>
          </a:xfrm>
        </p:spPr>
        <p:txBody>
          <a:bodyPr>
            <a:noAutofit/>
          </a:bodyPr>
          <a:lstStyle/>
          <a:p>
            <a:r>
              <a:rPr lang="cs-CZ" sz="32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Vytváření a obnova krajinných prvků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22872" y="1088136"/>
            <a:ext cx="9970264" cy="5687568"/>
          </a:xfrm>
        </p:spPr>
        <p:txBody>
          <a:bodyPr>
            <a:normAutofit/>
          </a:bodyPr>
          <a:lstStyle/>
          <a:p>
            <a:pPr lvl="0" algn="l"/>
            <a:r>
              <a:rPr lang="cs-CZ" dirty="0"/>
              <a:t> odbahnění tůní; tůně v pastvinách</a:t>
            </a:r>
            <a:endParaRPr lang="cs-CZ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8620"/>
            <a:ext cx="6125378" cy="4594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C:\Users\uzivatel\Pictures\kontrola Bílé Karpaty 2020\IMG_20200518_142539_sterb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287" y="1638620"/>
            <a:ext cx="6178713" cy="462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Přímá spojnice se šipkou 7"/>
          <p:cNvCxnSpPr/>
          <p:nvPr/>
        </p:nvCxnSpPr>
        <p:spPr>
          <a:xfrm>
            <a:off x="7866043" y="2456761"/>
            <a:ext cx="187287" cy="782198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21" y="4070632"/>
            <a:ext cx="1854358" cy="1156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Přímá spojnice 10"/>
          <p:cNvCxnSpPr/>
          <p:nvPr/>
        </p:nvCxnSpPr>
        <p:spPr>
          <a:xfrm>
            <a:off x="2633031" y="3952619"/>
            <a:ext cx="1421176" cy="1368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H="1">
            <a:off x="2754217" y="3935870"/>
            <a:ext cx="1299990" cy="13847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3272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péče o krajinu, Podprogram B pro zlepšování dochovaného přírodního a krajinného prostředí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Národní program, Směrnice MŽP a Pravidla pro žadatele </a:t>
            </a:r>
          </a:p>
          <a:p>
            <a:pPr marL="0" lv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Neinvestiční opatření, typicky obnova/údržba, jednoletá opatření </a:t>
            </a:r>
          </a:p>
          <a:p>
            <a:pPr marL="0" lv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Poskytovatel: AOPK ČR</a:t>
            </a:r>
          </a:p>
          <a:p>
            <a:pPr marL="0" lv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Max. výdaje na projekt: 250 tis. Kč (bez DPH)</a:t>
            </a:r>
          </a:p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Míra podpory: 100 % 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Výzva: březen 2022 (rozpočtové provizorium!)</a:t>
            </a:r>
          </a:p>
          <a:p>
            <a:pPr marL="0" lv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Roční alokace: 60 mil. Kč (stav 2021, 2022: ?)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9987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2208" y="-18351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Podpora obnovy přirozených funkcí krajiny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1012" y="837282"/>
            <a:ext cx="11060934" cy="54903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Národní program, investiční, víceletá opatření</a:t>
            </a:r>
          </a:p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3 podprogramy pro externí žadatele:</a:t>
            </a:r>
          </a:p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	174 – Adaptace vodních ekosystémů na změnu klimatu</a:t>
            </a:r>
          </a:p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	175 – Adaptace nelesních ekosystémů na změnu klimatu</a:t>
            </a:r>
          </a:p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	176 – Adaptace lesních ekosystémů na změnu klimatu</a:t>
            </a:r>
          </a:p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Poskytovatel: 		AOPK ČR</a:t>
            </a:r>
          </a:p>
          <a:p>
            <a:pPr marL="0" lv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Max. výdaje na projekt: 	250 tis. Kč (bez DPH)</a:t>
            </a:r>
          </a:p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Míra podpory: 		100 % 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Alokace pro externí žadatele: 30 mil. Kč (2021, letos: pravděpodobně 0)</a:t>
            </a:r>
          </a:p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Výzva průběžná</a:t>
            </a: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84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53358" y="80890"/>
            <a:ext cx="7264449" cy="1325563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Národní plán obnovy - </a:t>
            </a:r>
            <a:r>
              <a:rPr lang="cs-CZ" sz="2800" b="1" dirty="0" err="1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subkomponenta</a:t>
            </a:r>
            <a:r>
              <a:rPr lang="cs-CZ" sz="28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2.9.4  Adaptace vodních, nelesních a lesních ekosystémů na změnu klimatu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1012" y="1604527"/>
            <a:ext cx="11060934" cy="46971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Evropský program, administrovaný prostřednictvím programu Podpora obnovy přirozených funkcí krajiny </a:t>
            </a:r>
          </a:p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Směrnice a Pravidla pro žadatele </a:t>
            </a:r>
          </a:p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Období: 2022 – 2025</a:t>
            </a:r>
          </a:p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Investiční i neinvestiční opatření, i víceletá, skladba obdobná jako v POPFK</a:t>
            </a:r>
          </a:p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Poskytovatel: AOPK ČR</a:t>
            </a:r>
          </a:p>
          <a:p>
            <a:pPr marL="0" lv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Max. výdaje na projekt: 250 tis. Kč (bez DPH)</a:t>
            </a:r>
          </a:p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Míra podpory: 79 % (bez DPH!)/100 %</a:t>
            </a:r>
          </a:p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Roční alokace: 95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mil. Kč </a:t>
            </a:r>
          </a:p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Výzva: průběžná, předpoklad květen 2022</a:t>
            </a:r>
          </a:p>
        </p:txBody>
      </p:sp>
      <p:pic>
        <p:nvPicPr>
          <p:cNvPr id="4" name="Obrázek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54" y="0"/>
            <a:ext cx="3600450" cy="161925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936" y="3830771"/>
            <a:ext cx="4414092" cy="2367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5704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0674" y="1655605"/>
            <a:ext cx="11204155" cy="3007605"/>
          </a:xfrm>
        </p:spPr>
        <p:txBody>
          <a:bodyPr>
            <a:normAutofit fontScale="90000"/>
          </a:bodyPr>
          <a:lstStyle/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Aktivita 1.3.1.1 vytváření a obnova tůní (mokřadů)</a:t>
            </a:r>
            <a:b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• vyhloubení tůní ve stávajícím terénu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• svahování břehů a vytvoření výškově členitého dna tůní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• vytvoření pozvolného přechodu mezi vodním a suchozemským prostředím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Aktivita 1.3.1.2 malé vodní nádrže (MVN)</a:t>
            </a:r>
            <a:b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• obnova nebo zásadní rekonstrukce technických objektů MVN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• úprava či obnova břehů a dna MVN včetně tvarování litorálních pásem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• výstavba nových MVN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• odbahnění stávajících MVN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Minimální výdaje na projekt	250 000 Kč (bez DPH)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Míra podpory			100 % 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Redukce míry podpory MNV	60 %</a:t>
            </a: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902208" y="209320"/>
            <a:ext cx="10515600" cy="93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8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Operační program Životní prostředí 2021-2027</a:t>
            </a:r>
          </a:p>
        </p:txBody>
      </p:sp>
      <p:pic>
        <p:nvPicPr>
          <p:cNvPr id="4" name="Obrázek 3"/>
          <p:cNvPicPr/>
          <p:nvPr/>
        </p:nvPicPr>
        <p:blipFill>
          <a:blip r:embed="rId2"/>
          <a:stretch>
            <a:fillRect/>
          </a:stretch>
        </p:blipFill>
        <p:spPr>
          <a:xfrm>
            <a:off x="7496244" y="3533981"/>
            <a:ext cx="4442368" cy="2701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1155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8472" y="2115239"/>
            <a:ext cx="11446526" cy="3007605"/>
          </a:xfrm>
        </p:spPr>
        <p:txBody>
          <a:bodyPr>
            <a:normAutofit fontScale="90000"/>
          </a:bodyPr>
          <a:lstStyle/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Aktivita 1.3.2.1 vegetační krajinné prvky (včetně skladebných prvků ÚSES)</a:t>
            </a:r>
            <a:b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• založení a/nebo obnova – stromořadí, solitérní stromy,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travobylinné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porosty, meze, 	remízy, větrolamy,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průlehy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zasakovací pásy, zemní hrázky, svodné příkopy 	(stabilizace drah soustředěného povrchového odtoku např. zatravněním) 	přírodě 	blízkým způsobem 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• obnova extenzivních sadů, které jsou součástí registrovaných významných          	krajinných prvků nebo skladebných prvků ÚSES,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• založení a/nebo obnova skladebných prvků ÚSES a interakčních prvků,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• založení a/nebo obnova zatravněných pásů s doprovodnými dřevinami.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Minimální výdaje na projekt	250 000 Kč (bez DPH)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Administrace: 			projekty do 200 000 EUR - AOPK, nad 200 000 EUR - SFŽP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Míra podpory			80 – 100 % 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Výzva: průběžná, 3. Q 2022, alokace cca 300 mil. Kč (celý specifický cíl 1.3.)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902208" y="209320"/>
            <a:ext cx="10515600" cy="93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8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Operační program Životní prostředí 2021-2027</a:t>
            </a:r>
          </a:p>
        </p:txBody>
      </p:sp>
    </p:spTree>
    <p:extLst>
      <p:ext uri="{BB962C8B-B14F-4D97-AF65-F5344CB8AC3E}">
        <p14:creationId xmlns:p14="http://schemas.microsoft.com/office/powerpoint/2010/main" val="12399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-1" y="0"/>
            <a:ext cx="10609243" cy="93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8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Operační program Životní prostředí 2014-2020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578842" y="1296284"/>
            <a:ext cx="4501308" cy="1325563"/>
          </a:xfrm>
        </p:spPr>
        <p:txBody>
          <a:bodyPr>
            <a:normAutofit fontScale="90000"/>
          </a:bodyPr>
          <a:lstStyle/>
          <a:p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CZ.05.4.27/0.0/0.0/18_127/0011358 – Založení biocentra a biokoridoru formou výsadby extenzivního sadu a genofondové aleje </a:t>
            </a: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2 045 752,92 Kč</a:t>
            </a: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 descr="C:\Users\uzivatel\Documents\AOPK 2017\prezentace\Pestrá krajina 2022\Sady\11358 1 rok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5684"/>
            <a:ext cx="7466992" cy="5600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zivatel\Documents\AOPK 2017\prezentace\Pestrá krajina 2022\Sady\11358 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992" y="3193344"/>
            <a:ext cx="4725008" cy="3149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480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412376" y="1113814"/>
            <a:ext cx="11367247" cy="234346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cs-CZ" sz="40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Krajinné prvky vytvořené s podporou krajinotvorných programů MŽP</a:t>
            </a:r>
            <a:br>
              <a:rPr lang="cs-CZ" sz="40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endParaRPr lang="cs-CZ" sz="4000" b="1" dirty="0">
              <a:solidFill>
                <a:srgbClr val="006047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E6D87B1-70B0-DE49-8FE7-1D9CCDB2DF3F}"/>
              </a:ext>
            </a:extLst>
          </p:cNvPr>
          <p:cNvSpPr txBox="1"/>
          <p:nvPr/>
        </p:nvSpPr>
        <p:spPr>
          <a:xfrm>
            <a:off x="2563272" y="4756659"/>
            <a:ext cx="7803600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cs-CZ" sz="24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Agentura ochrany přírody a krajiny ČR </a:t>
            </a:r>
          </a:p>
          <a:p>
            <a:pPr algn="ctr"/>
            <a:r>
              <a:rPr lang="cs-CZ" sz="24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Konference Pestrá krajina, ČZU Praha, 26. 1. 2022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A51E8B05-EF91-1143-8AA4-983037E4193E}"/>
              </a:ext>
            </a:extLst>
          </p:cNvPr>
          <p:cNvCxnSpPr/>
          <p:nvPr/>
        </p:nvCxnSpPr>
        <p:spPr>
          <a:xfrm>
            <a:off x="5375999" y="3909455"/>
            <a:ext cx="1440000" cy="0"/>
          </a:xfrm>
          <a:prstGeom prst="line">
            <a:avLst/>
          </a:prstGeom>
          <a:ln w="25400">
            <a:solidFill>
              <a:srgbClr val="84BF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>
            <a:extLst>
              <a:ext uri="{FF2B5EF4-FFF2-40B4-BE49-F238E27FC236}">
                <a16:creationId xmlns:a16="http://schemas.microsoft.com/office/drawing/2014/main" id="{231F6627-7280-8E47-9EAF-814EE4DB1F85}"/>
              </a:ext>
            </a:extLst>
          </p:cNvPr>
          <p:cNvSpPr/>
          <p:nvPr/>
        </p:nvSpPr>
        <p:spPr>
          <a:xfrm>
            <a:off x="3949868" y="6372012"/>
            <a:ext cx="42922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Agentura ochrany přírody a krajiny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155677" y="4166997"/>
            <a:ext cx="1880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Klára </a:t>
            </a:r>
            <a:r>
              <a:rPr lang="cs-CZ" sz="2000" b="1" dirty="0" err="1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Čámská</a:t>
            </a:r>
            <a:endParaRPr lang="cs-CZ" sz="2000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0053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780627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 se s čím obrátit: www.dotace.nature.cz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00628" y="1134737"/>
            <a:ext cx="10515600" cy="4832905"/>
          </a:xfrm>
        </p:spPr>
        <p:txBody>
          <a:bodyPr/>
          <a:lstStyle/>
          <a:p>
            <a:pPr marL="0" lvl="0" indent="0" algn="ctr">
              <a:buNone/>
            </a:pPr>
            <a:r>
              <a:rPr lang="cs-CZ" dirty="0"/>
              <a:t>Výzvy, dokumentace, kontakty, Náklady obvyklých opatření MŽP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689"/>
            <a:ext cx="6158429" cy="4038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351" y="2126254"/>
            <a:ext cx="6054647" cy="4119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2157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74192" y="473139"/>
            <a:ext cx="10474030" cy="518379"/>
          </a:xfrm>
        </p:spPr>
        <p:txBody>
          <a:bodyPr>
            <a:noAutofit/>
          </a:bodyPr>
          <a:lstStyle/>
          <a:p>
            <a:r>
              <a:rPr lang="cs-CZ" sz="28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Standardy péče o přírodu a krajinu AOPK ČR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667740" y="4872207"/>
            <a:ext cx="4021155" cy="1047744"/>
          </a:xfrm>
        </p:spPr>
        <p:txBody>
          <a:bodyPr>
            <a:normAutofit/>
          </a:bodyPr>
          <a:lstStyle/>
          <a:p>
            <a:pPr algn="just">
              <a:spcAft>
                <a:spcPts val="1800"/>
              </a:spcAft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www.standardy.nature.cz</a:t>
            </a:r>
          </a:p>
        </p:txBody>
      </p:sp>
      <p:pic>
        <p:nvPicPr>
          <p:cNvPr id="4" name="Obrázek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59" y="1090670"/>
            <a:ext cx="5755640" cy="2874010"/>
          </a:xfrm>
          <a:prstGeom prst="rect">
            <a:avLst/>
          </a:prstGeom>
          <a:ln w="12700">
            <a:solidFill>
              <a:srgbClr val="00604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ek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129" y="3390435"/>
            <a:ext cx="5755640" cy="2963545"/>
          </a:xfrm>
          <a:prstGeom prst="rect">
            <a:avLst/>
          </a:prstGeom>
          <a:ln w="19050">
            <a:solidFill>
              <a:srgbClr val="84BF4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853" y="1203569"/>
            <a:ext cx="5755640" cy="2849245"/>
          </a:xfrm>
          <a:prstGeom prst="rect">
            <a:avLst/>
          </a:prstGeom>
          <a:ln w="190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40021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jídlo, podepsat&#10;&#10;Popis byl vytvořen automaticky">
            <a:extLst>
              <a:ext uri="{FF2B5EF4-FFF2-40B4-BE49-F238E27FC236}">
                <a16:creationId xmlns:a16="http://schemas.microsoft.com/office/drawing/2014/main" id="{CDCE3E6D-C4B3-0746-89F1-CFFA8D31A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952" y="935573"/>
            <a:ext cx="2348101" cy="132080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2045D22-B9D1-6A4A-9EB5-A2D26A124158}"/>
              </a:ext>
            </a:extLst>
          </p:cNvPr>
          <p:cNvSpPr txBox="1"/>
          <p:nvPr/>
        </p:nvSpPr>
        <p:spPr>
          <a:xfrm>
            <a:off x="1340378" y="3093598"/>
            <a:ext cx="9511248" cy="163121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cs-CZ" sz="36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DĚKUJI ZA POZORNOST</a:t>
            </a:r>
          </a:p>
          <a:p>
            <a:pPr algn="ctr">
              <a:lnSpc>
                <a:spcPts val="6000"/>
              </a:lnSpc>
            </a:pPr>
            <a:r>
              <a:rPr lang="cs-CZ" sz="2000" b="1" dirty="0">
                <a:solidFill>
                  <a:srgbClr val="0060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Foto: K. </a:t>
            </a:r>
            <a:r>
              <a:rPr lang="cs-CZ" sz="2000" b="1" dirty="0" err="1">
                <a:solidFill>
                  <a:srgbClr val="0060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Čámská</a:t>
            </a:r>
            <a:r>
              <a:rPr lang="cs-CZ" sz="2000" b="1" dirty="0">
                <a:solidFill>
                  <a:srgbClr val="0060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P. Štěrba, archiv OP ŽP</a:t>
            </a:r>
          </a:p>
        </p:txBody>
      </p:sp>
    </p:spTree>
    <p:extLst>
      <p:ext uri="{BB962C8B-B14F-4D97-AF65-F5344CB8AC3E}">
        <p14:creationId xmlns:p14="http://schemas.microsoft.com/office/powerpoint/2010/main" val="269591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74192" y="473139"/>
            <a:ext cx="10881654" cy="404685"/>
          </a:xfrm>
        </p:spPr>
        <p:txBody>
          <a:bodyPr>
            <a:noAutofit/>
          </a:bodyPr>
          <a:lstStyle/>
          <a:p>
            <a:r>
              <a:rPr lang="cs-CZ" sz="32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Obsah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95760" y="1088136"/>
            <a:ext cx="4704201" cy="5687568"/>
          </a:xfrm>
        </p:spPr>
        <p:txBody>
          <a:bodyPr>
            <a:normAutofit/>
          </a:bodyPr>
          <a:lstStyle/>
          <a:p>
            <a:pPr marL="457200" indent="-457200" algn="l">
              <a:buAutoNum type="arabicPeriod"/>
            </a:pPr>
            <a:r>
              <a:rPr lang="cs-CZ" dirty="0"/>
              <a:t>Význam krajinných prvků jako součásti krajiny</a:t>
            </a:r>
          </a:p>
          <a:p>
            <a:pPr marL="457200" indent="-457200" algn="l">
              <a:buAutoNum type="arabicPeriod"/>
            </a:pPr>
            <a:r>
              <a:rPr lang="cs-CZ" dirty="0"/>
              <a:t>Ochrana krajinných prvků na zemědělské půdě + co bychom chtěli zlepšit</a:t>
            </a:r>
          </a:p>
          <a:p>
            <a:pPr marL="457200" indent="-457200" algn="l">
              <a:buFont typeface="Arial" panose="020B0604020202020204" pitchFamily="34" charset="0"/>
              <a:buAutoNum type="arabicPeriod"/>
            </a:pPr>
            <a:r>
              <a:rPr lang="cs-CZ" dirty="0"/>
              <a:t>Finanční zdroje </a:t>
            </a:r>
          </a:p>
          <a:p>
            <a:pPr marL="457200" indent="-457200" algn="l">
              <a:buFont typeface="Arial" panose="020B0604020202020204" pitchFamily="34" charset="0"/>
              <a:buAutoNum type="arabicPeriod"/>
            </a:pPr>
            <a:r>
              <a:rPr lang="cs-CZ" dirty="0"/>
              <a:t>Kam se s čím obrátit</a:t>
            </a:r>
          </a:p>
          <a:p>
            <a:pPr marL="457200" indent="-457200" algn="l">
              <a:buAutoNum type="arabicPeriod"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455" y="1088136"/>
            <a:ext cx="7212377" cy="5409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811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74192" y="473139"/>
            <a:ext cx="10881654" cy="404685"/>
          </a:xfrm>
        </p:spPr>
        <p:txBody>
          <a:bodyPr>
            <a:noAutofit/>
          </a:bodyPr>
          <a:lstStyle/>
          <a:p>
            <a:r>
              <a:rPr lang="cs-CZ" sz="32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Ochrana půdy proti erozi a vody před znečištěním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7525"/>
            <a:ext cx="6066620" cy="4550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378" y="1677525"/>
            <a:ext cx="6066622" cy="4550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660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74192" y="473139"/>
            <a:ext cx="10881654" cy="404685"/>
          </a:xfrm>
        </p:spPr>
        <p:txBody>
          <a:bodyPr>
            <a:noAutofit/>
          </a:bodyPr>
          <a:lstStyle/>
          <a:p>
            <a:r>
              <a:rPr lang="cs-CZ" sz="32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Ochrana před dopady změny klimatu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7824"/>
            <a:ext cx="10485118" cy="5897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uzivatel\Pictures\cerven 17\josef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031" y="3035099"/>
            <a:ext cx="4986966" cy="3740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438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74192" y="473139"/>
            <a:ext cx="10881654" cy="404685"/>
          </a:xfrm>
        </p:spPr>
        <p:txBody>
          <a:bodyPr>
            <a:noAutofit/>
          </a:bodyPr>
          <a:lstStyle/>
          <a:p>
            <a:r>
              <a:rPr lang="cs-CZ" sz="32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Místo pro život – podpora biodiverzity 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8137"/>
            <a:ext cx="4054207" cy="5419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38" y="1088137"/>
            <a:ext cx="2422483" cy="1817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206" y="3914837"/>
            <a:ext cx="3457012" cy="2593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218" y="3006416"/>
            <a:ext cx="4680782" cy="3501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205" y="1355572"/>
            <a:ext cx="3457013" cy="2559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8380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74192" y="473139"/>
            <a:ext cx="10881654" cy="404685"/>
          </a:xfrm>
        </p:spPr>
        <p:txBody>
          <a:bodyPr>
            <a:noAutofit/>
          </a:bodyPr>
          <a:lstStyle/>
          <a:p>
            <a:r>
              <a:rPr lang="cs-CZ" sz="32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Krajinářská, historická a estetická hodnota</a:t>
            </a:r>
          </a:p>
        </p:txBody>
      </p:sp>
      <p:pic>
        <p:nvPicPr>
          <p:cNvPr id="5123" name="Picture 3" descr="C:\Users\uzivatel\Pictures\cerven 17\P1030011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602" y="971184"/>
            <a:ext cx="5505397" cy="4129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186"/>
            <a:ext cx="5417478" cy="4063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810" y="3812900"/>
            <a:ext cx="4442036" cy="2962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806" y="3812901"/>
            <a:ext cx="3950004" cy="2962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3116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74192" y="701959"/>
            <a:ext cx="10881654" cy="404685"/>
          </a:xfrm>
        </p:spPr>
        <p:txBody>
          <a:bodyPr>
            <a:noAutofit/>
          </a:bodyPr>
          <a:lstStyle/>
          <a:p>
            <a:r>
              <a:rPr lang="cs-CZ" sz="32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Ochrana krajinných prvků na zemědělské půdě a </a:t>
            </a:r>
            <a:br>
              <a:rPr lang="cs-CZ" sz="32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bychom chtěli zlepšit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61860" y="1433436"/>
            <a:ext cx="5045726" cy="5342268"/>
          </a:xfrm>
        </p:spPr>
        <p:txBody>
          <a:bodyPr>
            <a:normAutofit/>
          </a:bodyPr>
          <a:lstStyle/>
          <a:p>
            <a:pPr algn="l"/>
            <a:r>
              <a:rPr lang="cs-CZ" dirty="0"/>
              <a:t>Ekologicky významné prvky na zemědělské půdě – legislativní ochrana od r. 2009 a podpora jen vnitřních</a:t>
            </a:r>
          </a:p>
          <a:p>
            <a:pPr algn="l"/>
            <a:endParaRPr lang="cs-CZ" dirty="0"/>
          </a:p>
          <a:p>
            <a:pPr algn="l"/>
            <a:r>
              <a:rPr lang="cs-CZ" dirty="0"/>
              <a:t>- ochranná pásma a hranice mokřadu </a:t>
            </a:r>
          </a:p>
          <a:p>
            <a:pPr algn="l"/>
            <a:r>
              <a:rPr lang="cs-CZ" dirty="0"/>
              <a:t>- údržba se souhlasem OOP </a:t>
            </a:r>
          </a:p>
          <a:p>
            <a:pPr algn="l"/>
            <a:r>
              <a:rPr lang="cs-CZ" dirty="0"/>
              <a:t>- řešení víceletých závazků </a:t>
            </a:r>
          </a:p>
          <a:p>
            <a:pPr algn="l"/>
            <a:r>
              <a:rPr lang="cs-CZ" dirty="0"/>
              <a:t>- řešení nefunkčních koncovek meliorací</a:t>
            </a:r>
          </a:p>
          <a:p>
            <a:pPr algn="l"/>
            <a:r>
              <a:rPr lang="cs-CZ" dirty="0"/>
              <a:t>- daně z ostatních ploch 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467" y="1433436"/>
            <a:ext cx="6521985" cy="4350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8419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217327" y="601815"/>
            <a:ext cx="7752863" cy="404685"/>
          </a:xfrm>
        </p:spPr>
        <p:txBody>
          <a:bodyPr>
            <a:noAutofit/>
          </a:bodyPr>
          <a:lstStyle/>
          <a:p>
            <a:r>
              <a:rPr lang="cs-CZ" sz="32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Skalka a kamenný snos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5070"/>
            <a:ext cx="3863240" cy="4241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147" y="223742"/>
            <a:ext cx="5202237" cy="3902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871" y="3746916"/>
            <a:ext cx="4091368" cy="3067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Users\uzivatel\Pictures\kontrola KTP Žďárky 2021\IMG_20210721_182234_1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239" y="3746916"/>
            <a:ext cx="4078761" cy="3051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598" y="1230902"/>
            <a:ext cx="3369549" cy="2894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283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7222</TotalTime>
  <Words>838</Words>
  <Application>Microsoft Office PowerPoint</Application>
  <PresentationFormat>Širokoúhlá obrazovka</PresentationFormat>
  <Paragraphs>72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22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Motiv Office</vt:lpstr>
      <vt:lpstr>6_Motiv Office</vt:lpstr>
      <vt:lpstr>Prezentace aplikace PowerPoint</vt:lpstr>
      <vt:lpstr>Prezentace aplikace PowerPoint</vt:lpstr>
      <vt:lpstr>Obsah</vt:lpstr>
      <vt:lpstr>Ochrana půdy proti erozi a vody před znečištěním</vt:lpstr>
      <vt:lpstr>Ochrana před dopady změny klimatu</vt:lpstr>
      <vt:lpstr>Místo pro život – podpora biodiverzity </vt:lpstr>
      <vt:lpstr>Krajinářská, historická a estetická hodnota</vt:lpstr>
      <vt:lpstr>Ochrana krajinných prvků na zemědělské půdě a  co bychom chtěli zlepšit</vt:lpstr>
      <vt:lpstr>Skalka a kamenný snos</vt:lpstr>
      <vt:lpstr>Vytváření a obnova krajinných prvků </vt:lpstr>
      <vt:lpstr>Vytváření a obnova krajinných prvků </vt:lpstr>
      <vt:lpstr>Vytváření a obnova krajinných prvků </vt:lpstr>
      <vt:lpstr>Vytváření a obnova krajinných prvků </vt:lpstr>
      <vt:lpstr>Program péče o krajinu, Podprogram B pro zlepšování dochovaného přírodního a krajinného prostředí</vt:lpstr>
      <vt:lpstr>Program Podpora obnovy přirozených funkcí krajiny</vt:lpstr>
      <vt:lpstr>Národní plán obnovy - subkomponenta 2.9.4  Adaptace vodních, nelesních a lesních ekosystémů na změnu klimatu</vt:lpstr>
      <vt:lpstr>Aktivita 1.3.1.1 vytváření a obnova tůní (mokřadů) • vyhloubení tůní ve stávajícím terénu • svahování břehů a vytvoření výškově členitého dna tůní • vytvoření pozvolného přechodu mezi vodním a suchozemským prostředím  Aktivita 1.3.1.2 malé vodní nádrže (MVN) • obnova nebo zásadní rekonstrukce technických objektů MVN • úprava či obnova břehů a dna MVN včetně tvarování litorálních pásem • výstavba nových MVN • odbahnění stávajících MVN  Minimální výdaje na projekt 250 000 Kč (bez DPH) Míra podpory   100 %  Redukce míry podpory MNV 60 %</vt:lpstr>
      <vt:lpstr>Aktivita 1.3.2.1 vegetační krajinné prvky (včetně skladebných prvků ÚSES) • založení a/nebo obnova – stromořadí, solitérní stromy, travobylinné porosty, meze,  remízy, větrolamy, průlehy, zasakovací pásy, zemní hrázky, svodné příkopy  (stabilizace drah soustředěného povrchového odtoku např. zatravněním)  přírodě  blízkým způsobem  • obnova extenzivních sadů, které jsou součástí registrovaných významných           krajinných prvků nebo skladebných prvků ÚSES, • založení a/nebo obnova skladebných prvků ÚSES a interakčních prvků, • založení a/nebo obnova zatravněných pásů s doprovodnými dřevinami.  Minimální výdaje na projekt 250 000 Kč (bez DPH) Administrace:    projekty do 200 000 EUR - AOPK, nad 200 000 EUR - SFŽP Míra podpory   80 – 100 %   Výzva: průběžná, 3. Q 2022, alokace cca 300 mil. Kč (celý specifický cíl 1.3.) </vt:lpstr>
      <vt:lpstr> CZ.05.4.27/0.0/0.0/18_127/0011358 – Založení biocentra a biokoridoru formou výsadby extenzivního sadu a genofondové aleje  2 045 752,92 Kč </vt:lpstr>
      <vt:lpstr>Kam se s čím obrátit: www.dotace.nature.cz</vt:lpstr>
      <vt:lpstr>Standardy péče o přírodu a krajinu AOPK ČR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Smucar</dc:creator>
  <cp:lastModifiedBy>ASZ ASZ</cp:lastModifiedBy>
  <cp:revision>186</cp:revision>
  <cp:lastPrinted>2022-01-25T07:50:13Z</cp:lastPrinted>
  <dcterms:created xsi:type="dcterms:W3CDTF">2020-01-30T14:26:49Z</dcterms:created>
  <dcterms:modified xsi:type="dcterms:W3CDTF">2022-01-25T08:56:30Z</dcterms:modified>
</cp:coreProperties>
</file>